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3" r:id="rId2"/>
    <p:sldId id="275" r:id="rId3"/>
    <p:sldId id="276" r:id="rId4"/>
    <p:sldId id="278" r:id="rId5"/>
    <p:sldId id="274" r:id="rId6"/>
    <p:sldId id="277" r:id="rId7"/>
    <p:sldId id="281" r:id="rId8"/>
    <p:sldId id="282" r:id="rId9"/>
    <p:sldId id="283" r:id="rId10"/>
    <p:sldId id="284" r:id="rId11"/>
    <p:sldId id="257" r:id="rId12"/>
    <p:sldId id="285" r:id="rId13"/>
    <p:sldId id="286" r:id="rId14"/>
    <p:sldId id="287" r:id="rId15"/>
    <p:sldId id="288" r:id="rId16"/>
    <p:sldId id="291" r:id="rId17"/>
    <p:sldId id="292" r:id="rId18"/>
    <p:sldId id="293" r:id="rId19"/>
    <p:sldId id="294" r:id="rId20"/>
    <p:sldId id="295" r:id="rId21"/>
    <p:sldId id="258" r:id="rId22"/>
    <p:sldId id="298" r:id="rId23"/>
    <p:sldId id="296" r:id="rId24"/>
    <p:sldId id="299" r:id="rId25"/>
    <p:sldId id="300" r:id="rId26"/>
    <p:sldId id="301" r:id="rId27"/>
    <p:sldId id="302" r:id="rId28"/>
    <p:sldId id="303" r:id="rId29"/>
    <p:sldId id="297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290" r:id="rId40"/>
    <p:sldId id="317" r:id="rId41"/>
    <p:sldId id="318" r:id="rId42"/>
    <p:sldId id="321" r:id="rId43"/>
    <p:sldId id="322" r:id="rId44"/>
    <p:sldId id="314" r:id="rId45"/>
    <p:sldId id="315" r:id="rId4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FE7"/>
    <a:srgbClr val="CCFFCC"/>
    <a:srgbClr val="DDDEFF"/>
    <a:srgbClr val="CC66FF"/>
    <a:srgbClr val="CCFF33"/>
    <a:srgbClr val="99FF99"/>
    <a:srgbClr val="FFFF99"/>
    <a:srgbClr val="E6E6E6"/>
    <a:srgbClr val="FFF559"/>
    <a:srgbClr val="FEB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2EA5F-B9A2-4E1C-9089-6C99D1F870C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2C1DD-0A3E-4DE0-A3FB-59D05FDE5E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98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ĐÁP ÁN </a:t>
            </a:r>
            <a:r>
              <a:rPr lang="en-US" dirty="0">
                <a:sym typeface="Wingdings" panose="05000000000000000000" pitchFamily="2" charset="2"/>
              </a:rPr>
              <a:t> XUẤT HIỆN ĐÚNG/SAI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ABA0-33E5-4F54-ABEF-00B86F8AD4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7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ĐÁP ÁN </a:t>
            </a:r>
            <a:r>
              <a:rPr lang="en-US" dirty="0">
                <a:sym typeface="Wingdings" panose="05000000000000000000" pitchFamily="2" charset="2"/>
              </a:rPr>
              <a:t> XUẤT HIỆN ĐÚNG/SAI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ABA0-33E5-4F54-ABEF-00B86F8AD4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8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ĐÁP ÁN </a:t>
            </a:r>
            <a:r>
              <a:rPr lang="en-US" dirty="0">
                <a:sym typeface="Wingdings" panose="05000000000000000000" pitchFamily="2" charset="2"/>
              </a:rPr>
              <a:t> XUẤT HIỆN ĐÚNG/SAI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ABA0-33E5-4F54-ABEF-00B86F8AD4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E39D-037E-1FD5-37D2-666D9540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C606F-9115-F16C-630D-1D7158C23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EA5D1-E639-B425-7B84-3AF1BED7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3C15-D1E9-23A8-2490-81C77380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431C5-D038-D775-DF6F-B8013F49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37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9DF8-5CA4-0035-5FE6-A75135C1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A11C5-4326-73A7-AC83-4A2D22717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5B69A-51D6-EDDA-3AE2-41A5FB98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A5034-96DA-8D37-1660-FF1C4DD5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82EB3-869F-BB22-B5F6-1C9D3C2A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91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8520B-6400-A493-A35A-CDB3815D3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7F2DC-9F07-4AF9-5ABB-E908CCD07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2F2A6-4022-0580-C127-1CD35A97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D190-5993-ADBE-B0FA-A41E02FD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75745-6588-7355-3D2D-63BCC07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00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4052-4082-29C6-935F-17C1152E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81397-1419-4CD2-1763-69A09D936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34D5B-B139-C010-2FDB-3941B13C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4AD36-DB28-6136-B3B0-84AEE529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3314-8DA3-8DC0-3A47-58B33924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50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6B9A-2068-1A30-BB5C-0AEFDB02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A7542-60ED-A412-CFE2-A487A386F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5F6B3-A932-34FB-F1D6-AEF93AE4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0E914-0674-5C64-7E23-D644CEDF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7883F-B9DB-2C24-B970-154E4B0C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11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6D49-C6CC-4B52-6BF7-ED2AA8C7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3EDB-36BC-7D52-EE03-0A6438AA9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F4C88-EA12-AF54-9F25-2194AFC61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84D-F335-00AA-20EA-47BBB4620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8E637-A8CE-DDDB-66D1-17598BF2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049A0-0C35-E284-3638-BB79BDFB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30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2303-B418-8F38-CF15-72B10C88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809E0-BDD6-18C5-8888-B72E810D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EB108-976A-6A15-A7DD-08F609378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F632D-7CA6-AB18-54D9-E81B219AD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1A9FE-D462-4F11-1821-2B354849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E5999-AD96-3773-3D78-2CDC785D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6D758-A218-2D82-65DB-1E4CB860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69478-8774-6BFF-39D6-E3F6CF9A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19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06DD-AA14-B130-7FAD-E1DB7A0D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40886-C18E-F50C-E23E-DD18057A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FDE25-06BB-66C9-0C10-1A33D545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6AC98-B079-0C90-7BD2-0E4E0C1B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09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3A8AF-FBF1-F498-EC36-F67ABA30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14A77-8849-A8E6-1674-41BD606F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7CCDF-C60C-DD48-5544-F9B64B66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01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719B-2CAB-02C8-711E-D24D253D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4F5C-54E5-91DB-B9AE-C555D5B9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32F73-4AF8-6A33-DFCC-7F2DDDFFC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0F749-453F-57F1-6C4A-164CBD45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B94CE-FA7D-1E91-8823-888B50FB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DAF9C-6310-593A-F291-2B976B7F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901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B9F3-2831-CF2B-38BA-CD2D945D9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91D36-F487-B01E-07A6-D99DD9BB0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91A8E-4C9C-3203-8B8F-6B3D94F9C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803F8-D3FF-618A-369C-494B3CAB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EB5BE-7D2E-A8B3-CD0C-0D2E6A8D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AD2FD-0FBD-5293-F92D-F5DE38E6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68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1DF0B-0E0A-8FE2-129F-58F607A8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D41E6-AF69-4F0B-0127-BC9E325D5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9A3E6-0A06-0F95-5906-F2802A610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2603-4FFE-4BD6-B8BE-448372524666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A9B8B-43B0-B4A0-1679-CFD0BE240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D22F9-9555-5181-4006-33C713C49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75832-2981-49D5-8E70-00856D55D78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F36CA-0C53-3BB6-4C35-F7CF29601D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7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g"/><Relationship Id="rId7" Type="http://schemas.openxmlformats.org/officeDocument/2006/relationships/image" Target="../media/image3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7.wdp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221710" y="2346960"/>
            <a:ext cx="10025409" cy="2545830"/>
          </a:xfrm>
          <a:custGeom>
            <a:avLst/>
            <a:gdLst>
              <a:gd name="connsiteX0" fmla="*/ 0 w 10025409"/>
              <a:gd name="connsiteY0" fmla="*/ 253870 h 2545830"/>
              <a:gd name="connsiteX1" fmla="*/ 539359 w 10025409"/>
              <a:gd name="connsiteY1" fmla="*/ 0 h 2545830"/>
              <a:gd name="connsiteX2" fmla="*/ 9486049 w 10025409"/>
              <a:gd name="connsiteY2" fmla="*/ 0 h 2545830"/>
              <a:gd name="connsiteX3" fmla="*/ 10025409 w 10025409"/>
              <a:gd name="connsiteY3" fmla="*/ 253870 h 2545830"/>
              <a:gd name="connsiteX4" fmla="*/ 10025409 w 10025409"/>
              <a:gd name="connsiteY4" fmla="*/ 2291959 h 2545830"/>
              <a:gd name="connsiteX5" fmla="*/ 9486049 w 10025409"/>
              <a:gd name="connsiteY5" fmla="*/ 2545830 h 2545830"/>
              <a:gd name="connsiteX6" fmla="*/ 539359 w 10025409"/>
              <a:gd name="connsiteY6" fmla="*/ 2545830 h 2545830"/>
              <a:gd name="connsiteX7" fmla="*/ 0 w 10025409"/>
              <a:gd name="connsiteY7" fmla="*/ 2291959 h 2545830"/>
              <a:gd name="connsiteX8" fmla="*/ 0 w 10025409"/>
              <a:gd name="connsiteY8" fmla="*/ 253870 h 2545830"/>
              <a:gd name="connsiteX0" fmla="*/ 0 w 10025409"/>
              <a:gd name="connsiteY0" fmla="*/ 253870 h 2545830"/>
              <a:gd name="connsiteX1" fmla="*/ 539359 w 10025409"/>
              <a:gd name="connsiteY1" fmla="*/ 0 h 2545830"/>
              <a:gd name="connsiteX2" fmla="*/ 9486049 w 10025409"/>
              <a:gd name="connsiteY2" fmla="*/ 0 h 2545830"/>
              <a:gd name="connsiteX3" fmla="*/ 10025409 w 10025409"/>
              <a:gd name="connsiteY3" fmla="*/ 253870 h 2545830"/>
              <a:gd name="connsiteX4" fmla="*/ 10025409 w 10025409"/>
              <a:gd name="connsiteY4" fmla="*/ 2291959 h 2545830"/>
              <a:gd name="connsiteX5" fmla="*/ 9486049 w 10025409"/>
              <a:gd name="connsiteY5" fmla="*/ 2545830 h 2545830"/>
              <a:gd name="connsiteX6" fmla="*/ 539359 w 10025409"/>
              <a:gd name="connsiteY6" fmla="*/ 2545830 h 2545830"/>
              <a:gd name="connsiteX7" fmla="*/ 0 w 10025409"/>
              <a:gd name="connsiteY7" fmla="*/ 2291959 h 2545830"/>
              <a:gd name="connsiteX8" fmla="*/ 0 w 10025409"/>
              <a:gd name="connsiteY8" fmla="*/ 253870 h 2545830"/>
              <a:gd name="connsiteX0" fmla="*/ 0 w 10025409"/>
              <a:gd name="connsiteY0" fmla="*/ 253870 h 2545830"/>
              <a:gd name="connsiteX1" fmla="*/ 539359 w 10025409"/>
              <a:gd name="connsiteY1" fmla="*/ 0 h 2545830"/>
              <a:gd name="connsiteX2" fmla="*/ 9486049 w 10025409"/>
              <a:gd name="connsiteY2" fmla="*/ 0 h 2545830"/>
              <a:gd name="connsiteX3" fmla="*/ 10025409 w 10025409"/>
              <a:gd name="connsiteY3" fmla="*/ 253870 h 2545830"/>
              <a:gd name="connsiteX4" fmla="*/ 10025409 w 10025409"/>
              <a:gd name="connsiteY4" fmla="*/ 2291959 h 2545830"/>
              <a:gd name="connsiteX5" fmla="*/ 9486049 w 10025409"/>
              <a:gd name="connsiteY5" fmla="*/ 2545830 h 2545830"/>
              <a:gd name="connsiteX6" fmla="*/ 539359 w 10025409"/>
              <a:gd name="connsiteY6" fmla="*/ 2545830 h 2545830"/>
              <a:gd name="connsiteX7" fmla="*/ 0 w 10025409"/>
              <a:gd name="connsiteY7" fmla="*/ 2291959 h 2545830"/>
              <a:gd name="connsiteX8" fmla="*/ 0 w 10025409"/>
              <a:gd name="connsiteY8" fmla="*/ 253870 h 25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2545830" fill="none" extrusionOk="0">
                <a:moveTo>
                  <a:pt x="0" y="253870"/>
                </a:moveTo>
                <a:cubicBezTo>
                  <a:pt x="1924" y="162659"/>
                  <a:pt x="275422" y="50707"/>
                  <a:pt x="539359" y="0"/>
                </a:cubicBezTo>
                <a:cubicBezTo>
                  <a:pt x="2084596" y="74688"/>
                  <a:pt x="8426380" y="132189"/>
                  <a:pt x="9486049" y="0"/>
                </a:cubicBezTo>
                <a:cubicBezTo>
                  <a:pt x="9777749" y="-40019"/>
                  <a:pt x="9947038" y="97786"/>
                  <a:pt x="10025409" y="253870"/>
                </a:cubicBezTo>
                <a:cubicBezTo>
                  <a:pt x="10188489" y="1154822"/>
                  <a:pt x="9907360" y="2050988"/>
                  <a:pt x="10025409" y="2291959"/>
                </a:cubicBezTo>
                <a:cubicBezTo>
                  <a:pt x="10042685" y="2356554"/>
                  <a:pt x="9736824" y="2511253"/>
                  <a:pt x="9486049" y="2545830"/>
                </a:cubicBezTo>
                <a:cubicBezTo>
                  <a:pt x="6114225" y="2610454"/>
                  <a:pt x="2927635" y="2751470"/>
                  <a:pt x="539359" y="2545830"/>
                </a:cubicBezTo>
                <a:cubicBezTo>
                  <a:pt x="284901" y="2541672"/>
                  <a:pt x="-77769" y="2441651"/>
                  <a:pt x="0" y="2291959"/>
                </a:cubicBezTo>
                <a:cubicBezTo>
                  <a:pt x="73908" y="1278202"/>
                  <a:pt x="-21887" y="540304"/>
                  <a:pt x="0" y="253870"/>
                </a:cubicBezTo>
                <a:close/>
              </a:path>
              <a:path w="10025409" h="2545830" stroke="0" extrusionOk="0">
                <a:moveTo>
                  <a:pt x="0" y="253870"/>
                </a:moveTo>
                <a:cubicBezTo>
                  <a:pt x="-1564" y="178174"/>
                  <a:pt x="256105" y="-41413"/>
                  <a:pt x="539359" y="0"/>
                </a:cubicBezTo>
                <a:cubicBezTo>
                  <a:pt x="3350444" y="-354912"/>
                  <a:pt x="7490975" y="428231"/>
                  <a:pt x="9486049" y="0"/>
                </a:cubicBezTo>
                <a:cubicBezTo>
                  <a:pt x="9749792" y="-4235"/>
                  <a:pt x="10065534" y="112891"/>
                  <a:pt x="10025409" y="253870"/>
                </a:cubicBezTo>
                <a:cubicBezTo>
                  <a:pt x="10264032" y="709720"/>
                  <a:pt x="10196139" y="1660879"/>
                  <a:pt x="10025409" y="2291959"/>
                </a:cubicBezTo>
                <a:cubicBezTo>
                  <a:pt x="10039684" y="2360403"/>
                  <a:pt x="9674744" y="2506817"/>
                  <a:pt x="9486049" y="2545830"/>
                </a:cubicBezTo>
                <a:cubicBezTo>
                  <a:pt x="6501756" y="1887554"/>
                  <a:pt x="2993171" y="3197973"/>
                  <a:pt x="539359" y="2545830"/>
                </a:cubicBezTo>
                <a:cubicBezTo>
                  <a:pt x="246600" y="2574097"/>
                  <a:pt x="-18495" y="2420670"/>
                  <a:pt x="0" y="2291959"/>
                </a:cubicBezTo>
                <a:cubicBezTo>
                  <a:pt x="36752" y="1247768"/>
                  <a:pt x="50995" y="602581"/>
                  <a:pt x="0" y="253870"/>
                </a:cubicBezTo>
                <a:close/>
              </a:path>
              <a:path w="10025409" h="2545830" fill="none" stroke="0" extrusionOk="0">
                <a:moveTo>
                  <a:pt x="0" y="253870"/>
                </a:moveTo>
                <a:cubicBezTo>
                  <a:pt x="64759" y="98497"/>
                  <a:pt x="288955" y="10124"/>
                  <a:pt x="539359" y="0"/>
                </a:cubicBezTo>
                <a:cubicBezTo>
                  <a:pt x="5153492" y="362378"/>
                  <a:pt x="7352761" y="-17129"/>
                  <a:pt x="9486049" y="0"/>
                </a:cubicBezTo>
                <a:cubicBezTo>
                  <a:pt x="9785223" y="-29481"/>
                  <a:pt x="9988450" y="77073"/>
                  <a:pt x="10025409" y="253870"/>
                </a:cubicBezTo>
                <a:cubicBezTo>
                  <a:pt x="10104086" y="1121997"/>
                  <a:pt x="9977031" y="2017594"/>
                  <a:pt x="10025409" y="2291959"/>
                </a:cubicBezTo>
                <a:cubicBezTo>
                  <a:pt x="10026493" y="2440242"/>
                  <a:pt x="9696003" y="2511643"/>
                  <a:pt x="9486049" y="2545830"/>
                </a:cubicBezTo>
                <a:cubicBezTo>
                  <a:pt x="5411177" y="2218584"/>
                  <a:pt x="3637560" y="2557349"/>
                  <a:pt x="539359" y="2545830"/>
                </a:cubicBezTo>
                <a:cubicBezTo>
                  <a:pt x="225100" y="2530087"/>
                  <a:pt x="-87622" y="2400865"/>
                  <a:pt x="0" y="2291959"/>
                </a:cubicBezTo>
                <a:cubicBezTo>
                  <a:pt x="-370" y="1366295"/>
                  <a:pt x="-55313" y="560318"/>
                  <a:pt x="0" y="253870"/>
                </a:cubicBezTo>
                <a:close/>
              </a:path>
              <a:path w="10025409" h="2545830" fill="none" stroke="0" extrusionOk="0">
                <a:moveTo>
                  <a:pt x="0" y="253870"/>
                </a:moveTo>
                <a:cubicBezTo>
                  <a:pt x="33934" y="140071"/>
                  <a:pt x="284847" y="73517"/>
                  <a:pt x="539359" y="0"/>
                </a:cubicBezTo>
                <a:cubicBezTo>
                  <a:pt x="2281187" y="178892"/>
                  <a:pt x="8384683" y="73110"/>
                  <a:pt x="9486049" y="0"/>
                </a:cubicBezTo>
                <a:cubicBezTo>
                  <a:pt x="9771593" y="-33322"/>
                  <a:pt x="9981690" y="91934"/>
                  <a:pt x="10025409" y="253870"/>
                </a:cubicBezTo>
                <a:cubicBezTo>
                  <a:pt x="10193396" y="1094885"/>
                  <a:pt x="9950652" y="2013043"/>
                  <a:pt x="10025409" y="2291959"/>
                </a:cubicBezTo>
                <a:cubicBezTo>
                  <a:pt x="9999714" y="2411023"/>
                  <a:pt x="9703950" y="2512440"/>
                  <a:pt x="9486049" y="2545830"/>
                </a:cubicBezTo>
                <a:cubicBezTo>
                  <a:pt x="5941168" y="2268913"/>
                  <a:pt x="2575948" y="2637179"/>
                  <a:pt x="539359" y="2545830"/>
                </a:cubicBezTo>
                <a:cubicBezTo>
                  <a:pt x="243587" y="2537073"/>
                  <a:pt x="-69340" y="2434799"/>
                  <a:pt x="0" y="2291959"/>
                </a:cubicBezTo>
                <a:cubicBezTo>
                  <a:pt x="52333" y="1324770"/>
                  <a:pt x="-30537" y="563882"/>
                  <a:pt x="0" y="253870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253870 h 2545830"/>
                      <a:gd name="connsiteX1" fmla="*/ 539359 w 10025409"/>
                      <a:gd name="connsiteY1" fmla="*/ 0 h 2545830"/>
                      <a:gd name="connsiteX2" fmla="*/ 9486049 w 10025409"/>
                      <a:gd name="connsiteY2" fmla="*/ 0 h 2545830"/>
                      <a:gd name="connsiteX3" fmla="*/ 10025409 w 10025409"/>
                      <a:gd name="connsiteY3" fmla="*/ 253870 h 2545830"/>
                      <a:gd name="connsiteX4" fmla="*/ 10025409 w 10025409"/>
                      <a:gd name="connsiteY4" fmla="*/ 2291959 h 2545830"/>
                      <a:gd name="connsiteX5" fmla="*/ 9486049 w 10025409"/>
                      <a:gd name="connsiteY5" fmla="*/ 2545830 h 2545830"/>
                      <a:gd name="connsiteX6" fmla="*/ 539359 w 10025409"/>
                      <a:gd name="connsiteY6" fmla="*/ 2545830 h 2545830"/>
                      <a:gd name="connsiteX7" fmla="*/ 0 w 10025409"/>
                      <a:gd name="connsiteY7" fmla="*/ 2291959 h 2545830"/>
                      <a:gd name="connsiteX8" fmla="*/ 0 w 10025409"/>
                      <a:gd name="connsiteY8" fmla="*/ 253870 h 2545830"/>
                      <a:gd name="connsiteX0" fmla="*/ 0 w 10025409"/>
                      <a:gd name="connsiteY0" fmla="*/ 253870 h 2545830"/>
                      <a:gd name="connsiteX1" fmla="*/ 539359 w 10025409"/>
                      <a:gd name="connsiteY1" fmla="*/ 0 h 2545830"/>
                      <a:gd name="connsiteX2" fmla="*/ 9486049 w 10025409"/>
                      <a:gd name="connsiteY2" fmla="*/ 0 h 2545830"/>
                      <a:gd name="connsiteX3" fmla="*/ 10025409 w 10025409"/>
                      <a:gd name="connsiteY3" fmla="*/ 253870 h 2545830"/>
                      <a:gd name="connsiteX4" fmla="*/ 10025409 w 10025409"/>
                      <a:gd name="connsiteY4" fmla="*/ 2291959 h 2545830"/>
                      <a:gd name="connsiteX5" fmla="*/ 9486049 w 10025409"/>
                      <a:gd name="connsiteY5" fmla="*/ 2545830 h 2545830"/>
                      <a:gd name="connsiteX6" fmla="*/ 539359 w 10025409"/>
                      <a:gd name="connsiteY6" fmla="*/ 2545830 h 2545830"/>
                      <a:gd name="connsiteX7" fmla="*/ 0 w 10025409"/>
                      <a:gd name="connsiteY7" fmla="*/ 2291959 h 2545830"/>
                      <a:gd name="connsiteX8" fmla="*/ 0 w 10025409"/>
                      <a:gd name="connsiteY8" fmla="*/ 253870 h 2545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2545830" fill="none" extrusionOk="0">
                        <a:moveTo>
                          <a:pt x="0" y="253870"/>
                        </a:moveTo>
                        <a:cubicBezTo>
                          <a:pt x="755" y="131027"/>
                          <a:pt x="267590" y="37562"/>
                          <a:pt x="539359" y="0"/>
                        </a:cubicBezTo>
                        <a:cubicBezTo>
                          <a:pt x="2122688" y="72427"/>
                          <a:pt x="8394622" y="61419"/>
                          <a:pt x="9486049" y="0"/>
                        </a:cubicBezTo>
                        <a:cubicBezTo>
                          <a:pt x="9779609" y="-27213"/>
                          <a:pt x="9974645" y="106137"/>
                          <a:pt x="10025409" y="253870"/>
                        </a:cubicBezTo>
                        <a:cubicBezTo>
                          <a:pt x="10151785" y="1130264"/>
                          <a:pt x="9912755" y="2040344"/>
                          <a:pt x="10025409" y="2291959"/>
                        </a:cubicBezTo>
                        <a:cubicBezTo>
                          <a:pt x="10034431" y="2398446"/>
                          <a:pt x="9743683" y="2518943"/>
                          <a:pt x="9486049" y="2545830"/>
                        </a:cubicBezTo>
                        <a:cubicBezTo>
                          <a:pt x="6016708" y="2575657"/>
                          <a:pt x="2905020" y="2466524"/>
                          <a:pt x="539359" y="2545830"/>
                        </a:cubicBezTo>
                        <a:cubicBezTo>
                          <a:pt x="273010" y="2543016"/>
                          <a:pt x="-61372" y="2438409"/>
                          <a:pt x="0" y="2291959"/>
                        </a:cubicBezTo>
                        <a:cubicBezTo>
                          <a:pt x="55993" y="1311554"/>
                          <a:pt x="-14984" y="558112"/>
                          <a:pt x="0" y="253870"/>
                        </a:cubicBezTo>
                        <a:close/>
                      </a:path>
                      <a:path w="10025409" h="2545830" stroke="0" extrusionOk="0">
                        <a:moveTo>
                          <a:pt x="0" y="253870"/>
                        </a:moveTo>
                        <a:cubicBezTo>
                          <a:pt x="17601" y="132275"/>
                          <a:pt x="258335" y="-18911"/>
                          <a:pt x="539359" y="0"/>
                        </a:cubicBezTo>
                        <a:cubicBezTo>
                          <a:pt x="3339980" y="-238449"/>
                          <a:pt x="7267223" y="123215"/>
                          <a:pt x="9486049" y="0"/>
                        </a:cubicBezTo>
                        <a:cubicBezTo>
                          <a:pt x="9754853" y="-4745"/>
                          <a:pt x="10051716" y="109908"/>
                          <a:pt x="10025409" y="253870"/>
                        </a:cubicBezTo>
                        <a:cubicBezTo>
                          <a:pt x="10137988" y="724896"/>
                          <a:pt x="10165203" y="1654325"/>
                          <a:pt x="10025409" y="2291959"/>
                        </a:cubicBezTo>
                        <a:cubicBezTo>
                          <a:pt x="10028419" y="2400384"/>
                          <a:pt x="9710841" y="2526808"/>
                          <a:pt x="9486049" y="2545830"/>
                        </a:cubicBezTo>
                        <a:cubicBezTo>
                          <a:pt x="6479229" y="2120868"/>
                          <a:pt x="3040636" y="2871507"/>
                          <a:pt x="539359" y="2545830"/>
                        </a:cubicBezTo>
                        <a:cubicBezTo>
                          <a:pt x="241164" y="2558441"/>
                          <a:pt x="-17846" y="2423801"/>
                          <a:pt x="0" y="2291959"/>
                        </a:cubicBezTo>
                        <a:cubicBezTo>
                          <a:pt x="32962" y="1300571"/>
                          <a:pt x="49233" y="630457"/>
                          <a:pt x="0" y="253870"/>
                        </a:cubicBezTo>
                        <a:close/>
                      </a:path>
                      <a:path w="10025409" h="2545830" fill="none" stroke="0" extrusionOk="0">
                        <a:moveTo>
                          <a:pt x="0" y="253870"/>
                        </a:moveTo>
                        <a:cubicBezTo>
                          <a:pt x="20301" y="121871"/>
                          <a:pt x="261838" y="33304"/>
                          <a:pt x="539359" y="0"/>
                        </a:cubicBezTo>
                        <a:cubicBezTo>
                          <a:pt x="4957650" y="123000"/>
                          <a:pt x="7468641" y="-96860"/>
                          <a:pt x="9486049" y="0"/>
                        </a:cubicBezTo>
                        <a:cubicBezTo>
                          <a:pt x="9778816" y="-5610"/>
                          <a:pt x="9986531" y="86474"/>
                          <a:pt x="10025409" y="253870"/>
                        </a:cubicBezTo>
                        <a:cubicBezTo>
                          <a:pt x="10134979" y="1083409"/>
                          <a:pt x="9941407" y="1993369"/>
                          <a:pt x="10025409" y="2291959"/>
                        </a:cubicBezTo>
                        <a:cubicBezTo>
                          <a:pt x="9993072" y="2434778"/>
                          <a:pt x="9703570" y="2521496"/>
                          <a:pt x="9486049" y="2545830"/>
                        </a:cubicBezTo>
                        <a:cubicBezTo>
                          <a:pt x="5212624" y="2385123"/>
                          <a:pt x="3691048" y="2585497"/>
                          <a:pt x="539359" y="2545830"/>
                        </a:cubicBezTo>
                        <a:cubicBezTo>
                          <a:pt x="241358" y="2542603"/>
                          <a:pt x="-82005" y="2425774"/>
                          <a:pt x="0" y="2291959"/>
                        </a:cubicBezTo>
                        <a:cubicBezTo>
                          <a:pt x="38520" y="1351439"/>
                          <a:pt x="-39007" y="613174"/>
                          <a:pt x="0" y="2538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4473C0-0DD1-3F17-26AD-CD4B740544AA}"/>
              </a:ext>
            </a:extLst>
          </p:cNvPr>
          <p:cNvGrpSpPr/>
          <p:nvPr/>
        </p:nvGrpSpPr>
        <p:grpSpPr>
          <a:xfrm>
            <a:off x="1127641" y="3156248"/>
            <a:ext cx="10134659" cy="1323439"/>
            <a:chOff x="5590804" y="6572240"/>
            <a:chExt cx="13208092" cy="19112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97148-40B3-2CD7-8D6C-E25C8A8E9B2B}"/>
                </a:ext>
              </a:extLst>
            </p:cNvPr>
            <p:cNvSpPr txBox="1"/>
            <p:nvPr/>
          </p:nvSpPr>
          <p:spPr>
            <a:xfrm>
              <a:off x="5590807" y="6572240"/>
              <a:ext cx="13208089" cy="191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CÁC SỐ </a:t>
              </a:r>
              <a:r>
                <a:rPr lang="vi-VN" sz="80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ĐẾN 10</a:t>
              </a:r>
              <a:r>
                <a:rPr lang="en-US" sz="80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vi-VN" sz="80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000</a:t>
              </a:r>
              <a:endParaRPr lang="en-US" sz="8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99A766-B77E-20CF-E28B-01A6FCDECFD5}"/>
                </a:ext>
              </a:extLst>
            </p:cNvPr>
            <p:cNvSpPr txBox="1"/>
            <p:nvPr/>
          </p:nvSpPr>
          <p:spPr>
            <a:xfrm>
              <a:off x="5590804" y="6572240"/>
              <a:ext cx="13208089" cy="191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vi-VN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r>
                <a:rPr lang="vi-VN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vi-VN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vi-VN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vi-VN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Ố 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Ế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vi-VN" sz="8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endPara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7E4948-F070-053B-43BE-3E7FCF3BEAA9}"/>
              </a:ext>
            </a:extLst>
          </p:cNvPr>
          <p:cNvGrpSpPr/>
          <p:nvPr/>
        </p:nvGrpSpPr>
        <p:grpSpPr>
          <a:xfrm rot="20575962">
            <a:off x="739927" y="2556450"/>
            <a:ext cx="2708051" cy="1216184"/>
            <a:chOff x="1365000" y="1630076"/>
            <a:chExt cx="2268307" cy="12161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EE00F0-9BB0-4694-1078-4B1E5F2A06B1}"/>
                </a:ext>
              </a:extLst>
            </p:cNvPr>
            <p:cNvSpPr txBox="1"/>
            <p:nvPr/>
          </p:nvSpPr>
          <p:spPr>
            <a:xfrm>
              <a:off x="1369079" y="1630076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 đề</a:t>
              </a:r>
              <a:endParaRPr lang="en-US" sz="72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C4E2B9-805E-8E9C-ABD9-29C6B2639096}"/>
                </a:ext>
              </a:extLst>
            </p:cNvPr>
            <p:cNvSpPr txBox="1"/>
            <p:nvPr/>
          </p:nvSpPr>
          <p:spPr>
            <a:xfrm>
              <a:off x="1365000" y="1645931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 đề</a:t>
              </a:r>
              <a:endParaRPr lang="en-US" sz="72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58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0B877-3208-A77C-0668-9BFEDEB50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6"/>
          <a:stretch/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1069FE9-F6AC-4D16-F2A7-DCE8AB9055CA}"/>
              </a:ext>
            </a:extLst>
          </p:cNvPr>
          <p:cNvSpPr/>
          <p:nvPr/>
        </p:nvSpPr>
        <p:spPr>
          <a:xfrm>
            <a:off x="995680" y="508000"/>
            <a:ext cx="6705600" cy="2101181"/>
          </a:xfrm>
          <a:prstGeom prst="wedgeRoundRectCallout">
            <a:avLst>
              <a:gd name="adj1" fmla="val -5373"/>
              <a:gd name="adj2" fmla="val 63066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</a:t>
            </a: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mẹ và Kobi chuẩn bị bữa ăn sáng </a:t>
            </a:r>
            <a:r>
              <a:rPr lang="vi-VN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ngon </a:t>
            </a: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 </a:t>
            </a:r>
            <a:r>
              <a:rPr lang="vi-VN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cách hoàn thành tốt các nhiệm vụ nhé!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519" y="89170"/>
            <a:ext cx="8392161" cy="67462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4698479" y="2536636"/>
            <a:ext cx="768776" cy="714823"/>
            <a:chOff x="759165" y="674960"/>
            <a:chExt cx="637526" cy="5927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72908" y="674960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5377537" y="2508831"/>
            <a:ext cx="549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Đặt tính rồi tính.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4698479" y="3429000"/>
            <a:ext cx="3833425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a) </a:t>
            </a:r>
            <a:r>
              <a:rPr lang="en-US" sz="4400"/>
              <a:t>7 864 + 329</a:t>
            </a:r>
            <a:endParaRPr lang="en-US" sz="4400" dirty="0"/>
          </a:p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b) </a:t>
            </a:r>
            <a:r>
              <a:rPr lang="en-US" sz="4400"/>
              <a:t>5 017 – 4 808</a:t>
            </a:r>
          </a:p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c) </a:t>
            </a:r>
            <a:r>
              <a:rPr lang="en-US" sz="4400"/>
              <a:t>1 205 x 6</a:t>
            </a:r>
          </a:p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d) </a:t>
            </a:r>
            <a:r>
              <a:rPr lang="en-US" sz="4400"/>
              <a:t>2 916 : 9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6ACA1C-7729-F522-D658-8F2EE6A5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80" y="4193021"/>
            <a:ext cx="2359507" cy="23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3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1.11111E-6 L 3.7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519" y="89170"/>
            <a:ext cx="8392161" cy="674624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AF294DF-F81A-C20B-DB5C-C5E0BA2F54CF}"/>
              </a:ext>
            </a:extLst>
          </p:cNvPr>
          <p:cNvSpPr/>
          <p:nvPr/>
        </p:nvSpPr>
        <p:spPr>
          <a:xfrm>
            <a:off x="2494279" y="328518"/>
            <a:ext cx="4239796" cy="1499129"/>
          </a:xfrm>
          <a:prstGeom prst="wedgeRoundRectCallout">
            <a:avLst>
              <a:gd name="adj1" fmla="val -54219"/>
              <a:gd name="adj2" fmla="val -27922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Khi đặt tính, chúng ta cần lưu ý điều gì?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0239E-C477-5317-0675-F4902C7777D5}"/>
              </a:ext>
            </a:extLst>
          </p:cNvPr>
          <p:cNvSpPr txBox="1"/>
          <p:nvPr/>
        </p:nvSpPr>
        <p:spPr>
          <a:xfrm>
            <a:off x="5375382" y="2496653"/>
            <a:ext cx="305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Đặt tính: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9E9A9-C71A-1A24-FC80-3310E5E31005}"/>
              </a:ext>
            </a:extLst>
          </p:cNvPr>
          <p:cNvSpPr txBox="1"/>
          <p:nvPr/>
        </p:nvSpPr>
        <p:spPr>
          <a:xfrm>
            <a:off x="4533638" y="3530350"/>
            <a:ext cx="6375921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Phép cộng, phép trừ: cùng hàng thì      </a:t>
            </a:r>
          </a:p>
          <a:p>
            <a:pPr>
              <a:lnSpc>
                <a:spcPct val="110000"/>
              </a:lnSpc>
            </a:pPr>
            <a:r>
              <a:rPr lang="en-US" sz="3200"/>
              <a:t>   thẳng cột.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530E90-BF60-0657-4538-A3C73324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95" y="2613187"/>
            <a:ext cx="637291" cy="6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C4BBA5-5FB3-CD87-4104-0C5DB38ACE76}"/>
              </a:ext>
            </a:extLst>
          </p:cNvPr>
          <p:cNvSpPr txBox="1"/>
          <p:nvPr/>
        </p:nvSpPr>
        <p:spPr>
          <a:xfrm>
            <a:off x="4521441" y="4589869"/>
            <a:ext cx="6483241" cy="1148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Phép nhân: thừa số thứ hai thường </a:t>
            </a:r>
          </a:p>
          <a:p>
            <a:pPr>
              <a:lnSpc>
                <a:spcPct val="110000"/>
              </a:lnSpc>
            </a:pPr>
            <a:r>
              <a:rPr lang="en-US" sz="3200"/>
              <a:t>   viết ở vị trí hàng đơn vị.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EC850-87CC-ED5B-2BC8-230B3E270D97}"/>
              </a:ext>
            </a:extLst>
          </p:cNvPr>
          <p:cNvSpPr txBox="1"/>
          <p:nvPr/>
        </p:nvSpPr>
        <p:spPr>
          <a:xfrm>
            <a:off x="4533638" y="5827689"/>
            <a:ext cx="6375921" cy="60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Phép chia: kẻ các vạch ngay ngắn.</a:t>
            </a:r>
          </a:p>
        </p:txBody>
      </p:sp>
    </p:spTree>
    <p:extLst>
      <p:ext uri="{BB962C8B-B14F-4D97-AF65-F5344CB8AC3E}">
        <p14:creationId xmlns:p14="http://schemas.microsoft.com/office/powerpoint/2010/main" val="42394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10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519" y="221250"/>
            <a:ext cx="8392161" cy="6440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AF294DF-F81A-C20B-DB5C-C5E0BA2F54CF}"/>
              </a:ext>
            </a:extLst>
          </p:cNvPr>
          <p:cNvSpPr/>
          <p:nvPr/>
        </p:nvSpPr>
        <p:spPr>
          <a:xfrm>
            <a:off x="2666999" y="462091"/>
            <a:ext cx="3347721" cy="1499129"/>
          </a:xfrm>
          <a:prstGeom prst="wedgeRoundRectCallout">
            <a:avLst>
              <a:gd name="adj1" fmla="val -59378"/>
              <a:gd name="adj2" fmla="val -19112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Khi tính, chúng ta cần lưu ý điều gì?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0239E-C477-5317-0675-F4902C7777D5}"/>
              </a:ext>
            </a:extLst>
          </p:cNvPr>
          <p:cNvSpPr txBox="1"/>
          <p:nvPr/>
        </p:nvSpPr>
        <p:spPr>
          <a:xfrm>
            <a:off x="5360586" y="2648413"/>
            <a:ext cx="305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Tính: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9E9A9-C71A-1A24-FC80-3310E5E31005}"/>
              </a:ext>
            </a:extLst>
          </p:cNvPr>
          <p:cNvSpPr txBox="1"/>
          <p:nvPr/>
        </p:nvSpPr>
        <p:spPr>
          <a:xfrm>
            <a:off x="4533638" y="3471729"/>
            <a:ext cx="6375921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Các phép cộng, trừ, nhân: tính từ phải sang trái, luôn lưu ý việc </a:t>
            </a:r>
            <a:r>
              <a:rPr lang="en-US" sz="3200" b="1" i="1"/>
              <a:t>có nhớ</a:t>
            </a:r>
            <a:r>
              <a:rPr lang="en-US" sz="3200" i="1"/>
              <a:t>.</a:t>
            </a:r>
            <a:endParaRPr lang="en-US" sz="320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530E90-BF60-0657-4538-A3C73324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95" y="2745267"/>
            <a:ext cx="637291" cy="6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C4BBA5-5FB3-CD87-4104-0C5DB38ACE76}"/>
              </a:ext>
            </a:extLst>
          </p:cNvPr>
          <p:cNvSpPr txBox="1"/>
          <p:nvPr/>
        </p:nvSpPr>
        <p:spPr>
          <a:xfrm>
            <a:off x="4533638" y="4689343"/>
            <a:ext cx="6483241" cy="169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Phép chia: chia từ trái sang phải, khi hạ một chữ số, nếu số này bé hơn số chia thì viết 0 ở thương.</a:t>
            </a:r>
          </a:p>
        </p:txBody>
      </p:sp>
    </p:spTree>
    <p:extLst>
      <p:ext uri="{BB962C8B-B14F-4D97-AF65-F5344CB8AC3E}">
        <p14:creationId xmlns:p14="http://schemas.microsoft.com/office/powerpoint/2010/main" val="9399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7.40741E-7 L -3.7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40" y="89170"/>
            <a:ext cx="8798559" cy="674624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AF294DF-F81A-C20B-DB5C-C5E0BA2F54CF}"/>
              </a:ext>
            </a:extLst>
          </p:cNvPr>
          <p:cNvSpPr/>
          <p:nvPr/>
        </p:nvSpPr>
        <p:spPr>
          <a:xfrm>
            <a:off x="2524758" y="120067"/>
            <a:ext cx="4749801" cy="1499129"/>
          </a:xfrm>
          <a:prstGeom prst="wedgeRoundRectCallout">
            <a:avLst>
              <a:gd name="adj1" fmla="val -55075"/>
              <a:gd name="adj2" fmla="val -826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Khi sau khi tính xong, chúng ta cần lưu ý điều gì?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0239E-C477-5317-0675-F4902C7777D5}"/>
              </a:ext>
            </a:extLst>
          </p:cNvPr>
          <p:cNvSpPr txBox="1"/>
          <p:nvPr/>
        </p:nvSpPr>
        <p:spPr>
          <a:xfrm>
            <a:off x="5360586" y="2518626"/>
            <a:ext cx="554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Cách thử lại: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9E9A9-C71A-1A24-FC80-3310E5E31005}"/>
              </a:ext>
            </a:extLst>
          </p:cNvPr>
          <p:cNvSpPr txBox="1"/>
          <p:nvPr/>
        </p:nvSpPr>
        <p:spPr>
          <a:xfrm>
            <a:off x="4108117" y="3462806"/>
            <a:ext cx="7290895" cy="60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Kiểm tra các chữ số có đúng như đề bài.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530E90-BF60-0657-4538-A3C73324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95" y="2613187"/>
            <a:ext cx="637291" cy="6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C4BBA5-5FB3-CD87-4104-0C5DB38ACE76}"/>
              </a:ext>
            </a:extLst>
          </p:cNvPr>
          <p:cNvSpPr txBox="1"/>
          <p:nvPr/>
        </p:nvSpPr>
        <p:spPr>
          <a:xfrm>
            <a:off x="4108117" y="3951660"/>
            <a:ext cx="6483241" cy="60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/>
              <a:t>+ Kiểm tra cách tính.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EC850-87CC-ED5B-2BC8-230B3E270D97}"/>
              </a:ext>
            </a:extLst>
          </p:cNvPr>
          <p:cNvSpPr txBox="1"/>
          <p:nvPr/>
        </p:nvSpPr>
        <p:spPr>
          <a:xfrm>
            <a:off x="4108117" y="4442844"/>
            <a:ext cx="6915483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/>
              <a:t>+ Kiểm tra kết quả, có thể dựa vào mối quan hệ giữa các phép tính (cộng và trừ, nhân và chia), dựa vào tính chất giao hoán của phép cộng.</a:t>
            </a:r>
          </a:p>
        </p:txBody>
      </p:sp>
    </p:spTree>
    <p:extLst>
      <p:ext uri="{BB962C8B-B14F-4D97-AF65-F5344CB8AC3E}">
        <p14:creationId xmlns:p14="http://schemas.microsoft.com/office/powerpoint/2010/main" val="166476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2.22222E-6 L 2.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10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519" y="89170"/>
            <a:ext cx="8392161" cy="67462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4698479" y="2536636"/>
            <a:ext cx="768776" cy="714823"/>
            <a:chOff x="759165" y="674960"/>
            <a:chExt cx="637526" cy="5927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72908" y="674960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5361079" y="2502469"/>
            <a:ext cx="549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Đặt tính rồi tính.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4698479" y="3429000"/>
            <a:ext cx="3833425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a) </a:t>
            </a:r>
            <a:r>
              <a:rPr lang="en-US" sz="4400"/>
              <a:t>7 864 + 329</a:t>
            </a:r>
            <a:endParaRPr lang="en-US" sz="4400" dirty="0"/>
          </a:p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b) </a:t>
            </a:r>
            <a:r>
              <a:rPr lang="en-US" sz="4400"/>
              <a:t>5 017 – 4 808</a:t>
            </a:r>
          </a:p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c) </a:t>
            </a:r>
            <a:r>
              <a:rPr lang="en-US" sz="4400"/>
              <a:t>1 205 x 6</a:t>
            </a:r>
          </a:p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d) </a:t>
            </a:r>
            <a:r>
              <a:rPr lang="en-US" sz="4400"/>
              <a:t>2 916 : 9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6ACA1C-7729-F522-D658-8F2EE6A5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80" y="4193021"/>
            <a:ext cx="2359507" cy="23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B62B82-9453-30CE-BF50-94654F6C1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7435" y="153886"/>
            <a:ext cx="3508565" cy="20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26B18F-DEDD-DBA4-4F2F-955F792CD2AA}"/>
              </a:ext>
            </a:extLst>
          </p:cNvPr>
          <p:cNvGrpSpPr/>
          <p:nvPr/>
        </p:nvGrpSpPr>
        <p:grpSpPr>
          <a:xfrm>
            <a:off x="3479669" y="290446"/>
            <a:ext cx="8597901" cy="6250670"/>
            <a:chOff x="3525519" y="89170"/>
            <a:chExt cx="8597901" cy="6746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EEC7C-9222-53B9-18A3-5E857704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5519" y="89170"/>
              <a:ext cx="8392161" cy="6746240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06ACA1C-7729-F522-D658-8F2EE6A5C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913" y="656324"/>
              <a:ext cx="2359507" cy="235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5861908" y="2737802"/>
            <a:ext cx="3833425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a) </a:t>
            </a:r>
            <a:r>
              <a:rPr lang="en-US" sz="4400"/>
              <a:t>7 864 + 329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ADCD9-92B7-A8CE-992D-06A2DDC1A873}"/>
              </a:ext>
            </a:extLst>
          </p:cNvPr>
          <p:cNvSpPr txBox="1"/>
          <p:nvPr/>
        </p:nvSpPr>
        <p:spPr>
          <a:xfrm>
            <a:off x="6847429" y="3537701"/>
            <a:ext cx="1473612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7 864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2BF6E-D5EB-E6DE-D1E5-9E9F179F142E}"/>
              </a:ext>
            </a:extLst>
          </p:cNvPr>
          <p:cNvSpPr txBox="1"/>
          <p:nvPr/>
        </p:nvSpPr>
        <p:spPr>
          <a:xfrm>
            <a:off x="6847429" y="4337600"/>
            <a:ext cx="1473612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   329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AD57F-192A-053A-8D65-872A5FAC0330}"/>
              </a:ext>
            </a:extLst>
          </p:cNvPr>
          <p:cNvSpPr txBox="1"/>
          <p:nvPr/>
        </p:nvSpPr>
        <p:spPr>
          <a:xfrm>
            <a:off x="6430869" y="4016414"/>
            <a:ext cx="549051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/>
              <a:t>+</a:t>
            </a:r>
            <a:endParaRPr lang="en-US" sz="40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358025-D32E-BE18-7A92-73465046AF73}"/>
              </a:ext>
            </a:extLst>
          </p:cNvPr>
          <p:cNvCxnSpPr>
            <a:cxnSpLocks/>
          </p:cNvCxnSpPr>
          <p:nvPr/>
        </p:nvCxnSpPr>
        <p:spPr>
          <a:xfrm flipV="1">
            <a:off x="6847429" y="5174860"/>
            <a:ext cx="1473612" cy="14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A6CDBE-122E-CE53-330F-222A2150B33A}"/>
              </a:ext>
            </a:extLst>
          </p:cNvPr>
          <p:cNvSpPr txBox="1"/>
          <p:nvPr/>
        </p:nvSpPr>
        <p:spPr>
          <a:xfrm>
            <a:off x="6847429" y="5236110"/>
            <a:ext cx="1473612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8 193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494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26B18F-DEDD-DBA4-4F2F-955F792CD2AA}"/>
              </a:ext>
            </a:extLst>
          </p:cNvPr>
          <p:cNvGrpSpPr/>
          <p:nvPr/>
        </p:nvGrpSpPr>
        <p:grpSpPr>
          <a:xfrm>
            <a:off x="3479669" y="290446"/>
            <a:ext cx="8597901" cy="6250670"/>
            <a:chOff x="3525519" y="89170"/>
            <a:chExt cx="8597901" cy="6746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EEC7C-9222-53B9-18A3-5E857704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5519" y="89170"/>
              <a:ext cx="8392161" cy="6746240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06ACA1C-7729-F522-D658-8F2EE6A5C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913" y="656324"/>
              <a:ext cx="2359507" cy="235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5861908" y="2737802"/>
            <a:ext cx="3833425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b) </a:t>
            </a:r>
            <a:r>
              <a:rPr lang="en-US" sz="4400"/>
              <a:t>5 017 – 4 808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ADCD9-92B7-A8CE-992D-06A2DDC1A873}"/>
              </a:ext>
            </a:extLst>
          </p:cNvPr>
          <p:cNvSpPr txBox="1"/>
          <p:nvPr/>
        </p:nvSpPr>
        <p:spPr>
          <a:xfrm>
            <a:off x="6847429" y="3537701"/>
            <a:ext cx="1473612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5 017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2BF6E-D5EB-E6DE-D1E5-9E9F179F142E}"/>
              </a:ext>
            </a:extLst>
          </p:cNvPr>
          <p:cNvSpPr txBox="1"/>
          <p:nvPr/>
        </p:nvSpPr>
        <p:spPr>
          <a:xfrm>
            <a:off x="6847428" y="4337600"/>
            <a:ext cx="1666651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4 808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AD57F-192A-053A-8D65-872A5FAC0330}"/>
              </a:ext>
            </a:extLst>
          </p:cNvPr>
          <p:cNvSpPr txBox="1"/>
          <p:nvPr/>
        </p:nvSpPr>
        <p:spPr>
          <a:xfrm>
            <a:off x="6430869" y="4016414"/>
            <a:ext cx="549051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/>
              <a:t>-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358025-D32E-BE18-7A92-73465046AF73}"/>
              </a:ext>
            </a:extLst>
          </p:cNvPr>
          <p:cNvCxnSpPr>
            <a:cxnSpLocks/>
          </p:cNvCxnSpPr>
          <p:nvPr/>
        </p:nvCxnSpPr>
        <p:spPr>
          <a:xfrm flipV="1">
            <a:off x="6847429" y="5174860"/>
            <a:ext cx="1473612" cy="14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A6CDBE-122E-CE53-330F-222A2150B33A}"/>
              </a:ext>
            </a:extLst>
          </p:cNvPr>
          <p:cNvSpPr txBox="1"/>
          <p:nvPr/>
        </p:nvSpPr>
        <p:spPr>
          <a:xfrm>
            <a:off x="6847429" y="5236110"/>
            <a:ext cx="1473612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   209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3898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26B18F-DEDD-DBA4-4F2F-955F792CD2AA}"/>
              </a:ext>
            </a:extLst>
          </p:cNvPr>
          <p:cNvGrpSpPr/>
          <p:nvPr/>
        </p:nvGrpSpPr>
        <p:grpSpPr>
          <a:xfrm>
            <a:off x="3479669" y="290446"/>
            <a:ext cx="8597901" cy="6250670"/>
            <a:chOff x="3525519" y="89170"/>
            <a:chExt cx="8597901" cy="6746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EEC7C-9222-53B9-18A3-5E857704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5519" y="89170"/>
              <a:ext cx="8392161" cy="6746240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06ACA1C-7729-F522-D658-8F2EE6A5C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913" y="656324"/>
              <a:ext cx="2359507" cy="235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5861908" y="2737802"/>
            <a:ext cx="3833425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c) </a:t>
            </a:r>
            <a:r>
              <a:rPr lang="en-US" sz="4400"/>
              <a:t>1 205 x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ADCD9-92B7-A8CE-992D-06A2DDC1A873}"/>
              </a:ext>
            </a:extLst>
          </p:cNvPr>
          <p:cNvSpPr txBox="1"/>
          <p:nvPr/>
        </p:nvSpPr>
        <p:spPr>
          <a:xfrm>
            <a:off x="6847429" y="3537701"/>
            <a:ext cx="1473612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1 205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2BF6E-D5EB-E6DE-D1E5-9E9F179F142E}"/>
              </a:ext>
            </a:extLst>
          </p:cNvPr>
          <p:cNvSpPr txBox="1"/>
          <p:nvPr/>
        </p:nvSpPr>
        <p:spPr>
          <a:xfrm>
            <a:off x="6796628" y="4337600"/>
            <a:ext cx="1666651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        6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AD57F-192A-053A-8D65-872A5FAC0330}"/>
              </a:ext>
            </a:extLst>
          </p:cNvPr>
          <p:cNvSpPr txBox="1"/>
          <p:nvPr/>
        </p:nvSpPr>
        <p:spPr>
          <a:xfrm>
            <a:off x="6430869" y="4016414"/>
            <a:ext cx="549051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/>
              <a:t>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358025-D32E-BE18-7A92-73465046AF73}"/>
              </a:ext>
            </a:extLst>
          </p:cNvPr>
          <p:cNvCxnSpPr>
            <a:cxnSpLocks/>
          </p:cNvCxnSpPr>
          <p:nvPr/>
        </p:nvCxnSpPr>
        <p:spPr>
          <a:xfrm flipV="1">
            <a:off x="6847429" y="5174860"/>
            <a:ext cx="1473612" cy="14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A6CDBE-122E-CE53-330F-222A2150B33A}"/>
              </a:ext>
            </a:extLst>
          </p:cNvPr>
          <p:cNvSpPr txBox="1"/>
          <p:nvPr/>
        </p:nvSpPr>
        <p:spPr>
          <a:xfrm>
            <a:off x="6491829" y="5246608"/>
            <a:ext cx="2062481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/>
              <a:t>   7 230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433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647062"/>
            <a:ext cx="10025409" cy="4455910"/>
          </a:xfrm>
          <a:custGeom>
            <a:avLst/>
            <a:gdLst>
              <a:gd name="connsiteX0" fmla="*/ 0 w 10025409"/>
              <a:gd name="connsiteY0" fmla="*/ 444343 h 4455910"/>
              <a:gd name="connsiteX1" fmla="*/ 539359 w 10025409"/>
              <a:gd name="connsiteY1" fmla="*/ 0 h 4455910"/>
              <a:gd name="connsiteX2" fmla="*/ 9486049 w 10025409"/>
              <a:gd name="connsiteY2" fmla="*/ 0 h 4455910"/>
              <a:gd name="connsiteX3" fmla="*/ 10025409 w 10025409"/>
              <a:gd name="connsiteY3" fmla="*/ 444343 h 4455910"/>
              <a:gd name="connsiteX4" fmla="*/ 10025409 w 10025409"/>
              <a:gd name="connsiteY4" fmla="*/ 4011566 h 4455910"/>
              <a:gd name="connsiteX5" fmla="*/ 9486049 w 10025409"/>
              <a:gd name="connsiteY5" fmla="*/ 4455910 h 4455910"/>
              <a:gd name="connsiteX6" fmla="*/ 539359 w 10025409"/>
              <a:gd name="connsiteY6" fmla="*/ 4455910 h 4455910"/>
              <a:gd name="connsiteX7" fmla="*/ 0 w 10025409"/>
              <a:gd name="connsiteY7" fmla="*/ 4011566 h 4455910"/>
              <a:gd name="connsiteX8" fmla="*/ 0 w 10025409"/>
              <a:gd name="connsiteY8" fmla="*/ 444343 h 4455910"/>
              <a:gd name="connsiteX0" fmla="*/ 0 w 10025409"/>
              <a:gd name="connsiteY0" fmla="*/ 444343 h 4455910"/>
              <a:gd name="connsiteX1" fmla="*/ 539359 w 10025409"/>
              <a:gd name="connsiteY1" fmla="*/ 0 h 4455910"/>
              <a:gd name="connsiteX2" fmla="*/ 9486049 w 10025409"/>
              <a:gd name="connsiteY2" fmla="*/ 0 h 4455910"/>
              <a:gd name="connsiteX3" fmla="*/ 10025409 w 10025409"/>
              <a:gd name="connsiteY3" fmla="*/ 444343 h 4455910"/>
              <a:gd name="connsiteX4" fmla="*/ 10025409 w 10025409"/>
              <a:gd name="connsiteY4" fmla="*/ 4011566 h 4455910"/>
              <a:gd name="connsiteX5" fmla="*/ 9486049 w 10025409"/>
              <a:gd name="connsiteY5" fmla="*/ 4455910 h 4455910"/>
              <a:gd name="connsiteX6" fmla="*/ 539359 w 10025409"/>
              <a:gd name="connsiteY6" fmla="*/ 4455910 h 4455910"/>
              <a:gd name="connsiteX7" fmla="*/ 0 w 10025409"/>
              <a:gd name="connsiteY7" fmla="*/ 4011566 h 4455910"/>
              <a:gd name="connsiteX8" fmla="*/ 0 w 10025409"/>
              <a:gd name="connsiteY8" fmla="*/ 444343 h 4455910"/>
              <a:gd name="connsiteX0" fmla="*/ 0 w 10025409"/>
              <a:gd name="connsiteY0" fmla="*/ 444343 h 4455910"/>
              <a:gd name="connsiteX1" fmla="*/ 539359 w 10025409"/>
              <a:gd name="connsiteY1" fmla="*/ 0 h 4455910"/>
              <a:gd name="connsiteX2" fmla="*/ 9486049 w 10025409"/>
              <a:gd name="connsiteY2" fmla="*/ 0 h 4455910"/>
              <a:gd name="connsiteX3" fmla="*/ 10025409 w 10025409"/>
              <a:gd name="connsiteY3" fmla="*/ 444343 h 4455910"/>
              <a:gd name="connsiteX4" fmla="*/ 10025409 w 10025409"/>
              <a:gd name="connsiteY4" fmla="*/ 4011566 h 4455910"/>
              <a:gd name="connsiteX5" fmla="*/ 9486049 w 10025409"/>
              <a:gd name="connsiteY5" fmla="*/ 4455910 h 4455910"/>
              <a:gd name="connsiteX6" fmla="*/ 539359 w 10025409"/>
              <a:gd name="connsiteY6" fmla="*/ 4455910 h 4455910"/>
              <a:gd name="connsiteX7" fmla="*/ 0 w 10025409"/>
              <a:gd name="connsiteY7" fmla="*/ 4011566 h 4455910"/>
              <a:gd name="connsiteX8" fmla="*/ 0 w 10025409"/>
              <a:gd name="connsiteY8" fmla="*/ 444343 h 445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4455910" fill="none" extrusionOk="0">
                <a:moveTo>
                  <a:pt x="0" y="444343"/>
                </a:moveTo>
                <a:cubicBezTo>
                  <a:pt x="3719" y="298611"/>
                  <a:pt x="297742" y="92344"/>
                  <a:pt x="539359" y="0"/>
                </a:cubicBezTo>
                <a:cubicBezTo>
                  <a:pt x="4601019" y="58079"/>
                  <a:pt x="6880412" y="212741"/>
                  <a:pt x="9486049" y="0"/>
                </a:cubicBezTo>
                <a:cubicBezTo>
                  <a:pt x="9777916" y="-40550"/>
                  <a:pt x="9912634" y="167434"/>
                  <a:pt x="10025409" y="444343"/>
                </a:cubicBezTo>
                <a:cubicBezTo>
                  <a:pt x="10264142" y="2033249"/>
                  <a:pt x="9879772" y="3605121"/>
                  <a:pt x="10025409" y="4011566"/>
                </a:cubicBezTo>
                <a:cubicBezTo>
                  <a:pt x="10043617" y="4168573"/>
                  <a:pt x="9719624" y="4389889"/>
                  <a:pt x="9486049" y="4455910"/>
                </a:cubicBezTo>
                <a:cubicBezTo>
                  <a:pt x="6016708" y="4485737"/>
                  <a:pt x="2905020" y="4376604"/>
                  <a:pt x="539359" y="4455910"/>
                </a:cubicBezTo>
                <a:cubicBezTo>
                  <a:pt x="307786" y="4448663"/>
                  <a:pt x="-104175" y="4275608"/>
                  <a:pt x="0" y="4011566"/>
                </a:cubicBezTo>
                <a:cubicBezTo>
                  <a:pt x="73483" y="2281557"/>
                  <a:pt x="-47138" y="924184"/>
                  <a:pt x="0" y="444343"/>
                </a:cubicBezTo>
                <a:close/>
              </a:path>
              <a:path w="10025409" h="4455910" stroke="0" extrusionOk="0">
                <a:moveTo>
                  <a:pt x="0" y="444343"/>
                </a:moveTo>
                <a:cubicBezTo>
                  <a:pt x="892" y="259889"/>
                  <a:pt x="251991" y="-67685"/>
                  <a:pt x="539359" y="0"/>
                </a:cubicBezTo>
                <a:cubicBezTo>
                  <a:pt x="3352538" y="-341123"/>
                  <a:pt x="7298675" y="136882"/>
                  <a:pt x="9486049" y="0"/>
                </a:cubicBezTo>
                <a:cubicBezTo>
                  <a:pt x="9695163" y="-3221"/>
                  <a:pt x="10096025" y="198984"/>
                  <a:pt x="10025409" y="444343"/>
                </a:cubicBezTo>
                <a:cubicBezTo>
                  <a:pt x="10200365" y="1271186"/>
                  <a:pt x="10358390" y="2927032"/>
                  <a:pt x="10025409" y="4011566"/>
                </a:cubicBezTo>
                <a:cubicBezTo>
                  <a:pt x="10031737" y="4214211"/>
                  <a:pt x="9700216" y="4428403"/>
                  <a:pt x="9486049" y="4455910"/>
                </a:cubicBezTo>
                <a:cubicBezTo>
                  <a:pt x="6491751" y="3852797"/>
                  <a:pt x="3019197" y="4941000"/>
                  <a:pt x="539359" y="4455910"/>
                </a:cubicBezTo>
                <a:cubicBezTo>
                  <a:pt x="250091" y="4493888"/>
                  <a:pt x="-26023" y="4206447"/>
                  <a:pt x="0" y="4011566"/>
                </a:cubicBezTo>
                <a:cubicBezTo>
                  <a:pt x="34245" y="2315502"/>
                  <a:pt x="55423" y="1010197"/>
                  <a:pt x="0" y="444343"/>
                </a:cubicBezTo>
                <a:close/>
              </a:path>
              <a:path w="10025409" h="4455910" fill="none" stroke="0" extrusionOk="0">
                <a:moveTo>
                  <a:pt x="0" y="444343"/>
                </a:moveTo>
                <a:cubicBezTo>
                  <a:pt x="47391" y="210617"/>
                  <a:pt x="300670" y="11332"/>
                  <a:pt x="539359" y="0"/>
                </a:cubicBezTo>
                <a:cubicBezTo>
                  <a:pt x="4950464" y="277333"/>
                  <a:pt x="6529301" y="275904"/>
                  <a:pt x="9486049" y="0"/>
                </a:cubicBezTo>
                <a:cubicBezTo>
                  <a:pt x="9773104" y="-73311"/>
                  <a:pt x="9995087" y="137875"/>
                  <a:pt x="10025409" y="444343"/>
                </a:cubicBezTo>
                <a:cubicBezTo>
                  <a:pt x="10144724" y="1921229"/>
                  <a:pt x="10023783" y="3513760"/>
                  <a:pt x="10025409" y="4011566"/>
                </a:cubicBezTo>
                <a:cubicBezTo>
                  <a:pt x="10008827" y="4260118"/>
                  <a:pt x="9696433" y="4403905"/>
                  <a:pt x="9486049" y="4455910"/>
                </a:cubicBezTo>
                <a:cubicBezTo>
                  <a:pt x="5494979" y="4174580"/>
                  <a:pt x="3598314" y="4390866"/>
                  <a:pt x="539359" y="4455910"/>
                </a:cubicBezTo>
                <a:cubicBezTo>
                  <a:pt x="198204" y="4431083"/>
                  <a:pt x="-66853" y="4231890"/>
                  <a:pt x="0" y="4011566"/>
                </a:cubicBezTo>
                <a:cubicBezTo>
                  <a:pt x="-36481" y="2393123"/>
                  <a:pt x="-65359" y="1021711"/>
                  <a:pt x="0" y="444343"/>
                </a:cubicBezTo>
                <a:close/>
              </a:path>
              <a:path w="10025409" h="4455910" fill="none" stroke="0" extrusionOk="0">
                <a:moveTo>
                  <a:pt x="0" y="444343"/>
                </a:moveTo>
                <a:cubicBezTo>
                  <a:pt x="29374" y="258840"/>
                  <a:pt x="289456" y="86172"/>
                  <a:pt x="539359" y="0"/>
                </a:cubicBezTo>
                <a:cubicBezTo>
                  <a:pt x="4949061" y="226515"/>
                  <a:pt x="6775266" y="250207"/>
                  <a:pt x="9486049" y="0"/>
                </a:cubicBezTo>
                <a:cubicBezTo>
                  <a:pt x="9748855" y="-56616"/>
                  <a:pt x="9948396" y="150258"/>
                  <a:pt x="10025409" y="444343"/>
                </a:cubicBezTo>
                <a:cubicBezTo>
                  <a:pt x="10246489" y="1935597"/>
                  <a:pt x="9967293" y="3519475"/>
                  <a:pt x="10025409" y="4011566"/>
                </a:cubicBezTo>
                <a:cubicBezTo>
                  <a:pt x="10020977" y="4200449"/>
                  <a:pt x="9730436" y="4411394"/>
                  <a:pt x="9486049" y="4455910"/>
                </a:cubicBezTo>
                <a:cubicBezTo>
                  <a:pt x="5212624" y="4295203"/>
                  <a:pt x="3691048" y="4495577"/>
                  <a:pt x="539359" y="4455910"/>
                </a:cubicBezTo>
                <a:cubicBezTo>
                  <a:pt x="223303" y="4446508"/>
                  <a:pt x="-123178" y="4254601"/>
                  <a:pt x="0" y="4011566"/>
                </a:cubicBezTo>
                <a:cubicBezTo>
                  <a:pt x="44073" y="2368193"/>
                  <a:pt x="-26610" y="1020140"/>
                  <a:pt x="0" y="444343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4473C0-0DD1-3F17-26AD-CD4B740544AA}"/>
              </a:ext>
            </a:extLst>
          </p:cNvPr>
          <p:cNvGrpSpPr/>
          <p:nvPr/>
        </p:nvGrpSpPr>
        <p:grpSpPr>
          <a:xfrm>
            <a:off x="1062971" y="3850874"/>
            <a:ext cx="10342881" cy="1061832"/>
            <a:chOff x="3541929" y="5154725"/>
            <a:chExt cx="15333211" cy="1533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97148-40B3-2CD7-8D6C-E25C8A8E9B2B}"/>
                </a:ext>
              </a:extLst>
            </p:cNvPr>
            <p:cNvSpPr txBox="1"/>
            <p:nvPr/>
          </p:nvSpPr>
          <p:spPr>
            <a:xfrm>
              <a:off x="3933598" y="5154729"/>
              <a:ext cx="14504517" cy="153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3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EM LÀM ĐƯỢC NHỮNG GÌ ?</a:t>
              </a:r>
              <a:endParaRPr lang="en-US" sz="63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99A766-B77E-20CF-E28B-01A6FCDECFD5}"/>
                </a:ext>
              </a:extLst>
            </p:cNvPr>
            <p:cNvSpPr txBox="1"/>
            <p:nvPr/>
          </p:nvSpPr>
          <p:spPr>
            <a:xfrm>
              <a:off x="3541929" y="5154725"/>
              <a:ext cx="15333211" cy="153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E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vi-VN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vi-VN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Ư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Ợ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 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Ữ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Ì </a:t>
              </a:r>
              <a:r>
                <a:rPr lang="en-US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?</a:t>
              </a:r>
              <a:r>
                <a:rPr lang="vi-VN" sz="63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endParaRPr lang="en-US" sz="6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23BEE3-7EED-FBEC-9DD8-151F62A55D50}"/>
              </a:ext>
            </a:extLst>
          </p:cNvPr>
          <p:cNvGrpSpPr/>
          <p:nvPr/>
        </p:nvGrpSpPr>
        <p:grpSpPr>
          <a:xfrm>
            <a:off x="4638315" y="3317279"/>
            <a:ext cx="2703183" cy="1200332"/>
            <a:chOff x="2034448" y="2661944"/>
            <a:chExt cx="2264229" cy="1200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E2C67D-9A27-92EB-3AF9-5772F8BD468C}"/>
                </a:ext>
              </a:extLst>
            </p:cNvPr>
            <p:cNvSpPr txBox="1"/>
            <p:nvPr/>
          </p:nvSpPr>
          <p:spPr>
            <a:xfrm>
              <a:off x="2034449" y="2661944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>
                  <a:ln w="190500">
                    <a:solidFill>
                      <a:schemeClr val="bg1"/>
                    </a:solidFill>
                  </a:ln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dirty="0">
                <a:ln w="190500">
                  <a:solidFill>
                    <a:schemeClr val="bg1"/>
                  </a:solidFill>
                </a:ln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6C22B0-B34B-5879-AE94-D738504B6AFC}"/>
                </a:ext>
              </a:extLst>
            </p:cNvPr>
            <p:cNvSpPr txBox="1"/>
            <p:nvPr/>
          </p:nvSpPr>
          <p:spPr>
            <a:xfrm>
              <a:off x="2034448" y="2661947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12753" y="1830296"/>
            <a:ext cx="751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Thứ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ngày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tháng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năm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…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Duepuntozer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DA6AF9-F6A5-05D5-A985-D6A36DFCFD5B}"/>
              </a:ext>
            </a:extLst>
          </p:cNvPr>
          <p:cNvGrpSpPr/>
          <p:nvPr/>
        </p:nvGrpSpPr>
        <p:grpSpPr>
          <a:xfrm>
            <a:off x="2972896" y="4882647"/>
            <a:ext cx="6523032" cy="788816"/>
            <a:chOff x="3505156" y="3233027"/>
            <a:chExt cx="2503136" cy="7888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ECF98-2CF9-8833-C41B-A713ACA0DC0B}"/>
                </a:ext>
              </a:extLst>
            </p:cNvPr>
            <p:cNvSpPr txBox="1"/>
            <p:nvPr/>
          </p:nvSpPr>
          <p:spPr>
            <a:xfrm>
              <a:off x="3505156" y="3233027"/>
              <a:ext cx="2503136" cy="769441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2 TIẾT - TIẾT 1</a:t>
              </a:r>
              <a:endParaRPr kumimoji="0" lang="en-US" sz="4400" b="0" i="0" u="none" strike="noStrike" kern="0" cap="none" spc="0" normalizeH="0" baseline="0" noProof="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7795FC-CABC-036E-E78D-5C238D5DF4E6}"/>
                </a:ext>
              </a:extLst>
            </p:cNvPr>
            <p:cNvSpPr txBox="1"/>
            <p:nvPr/>
          </p:nvSpPr>
          <p:spPr>
            <a:xfrm>
              <a:off x="3505156" y="3252402"/>
              <a:ext cx="2503136" cy="769441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Cookies" panose="02040603050506020204" pitchFamily="18" charset="0"/>
                  <a:sym typeface="Arial"/>
                </a:rPr>
                <a:t>2 TIẾT - TIẾT 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2612" y="644619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88317" y="583537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A401A-DFDF-B139-4D7E-798C8AE0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5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26B18F-DEDD-DBA4-4F2F-955F792CD2AA}"/>
              </a:ext>
            </a:extLst>
          </p:cNvPr>
          <p:cNvGrpSpPr/>
          <p:nvPr/>
        </p:nvGrpSpPr>
        <p:grpSpPr>
          <a:xfrm>
            <a:off x="3479669" y="290446"/>
            <a:ext cx="8597901" cy="6250670"/>
            <a:chOff x="3525519" y="89170"/>
            <a:chExt cx="8597901" cy="6746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EEC7C-9222-53B9-18A3-5E857704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519" y="89170"/>
              <a:ext cx="8392161" cy="6746240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06ACA1C-7729-F522-D658-8F2EE6A5C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913" y="656324"/>
              <a:ext cx="2359507" cy="235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5861908" y="2737802"/>
            <a:ext cx="3833425" cy="79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rgbClr val="FF2525"/>
                </a:solidFill>
              </a:rPr>
              <a:t>d) </a:t>
            </a:r>
            <a:r>
              <a:rPr lang="en-US" sz="4400"/>
              <a:t>2 916 :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034A3-BF1E-24B0-C0CE-A5B987D4BAB5}"/>
              </a:ext>
            </a:extLst>
          </p:cNvPr>
          <p:cNvSpPr txBox="1"/>
          <p:nvPr/>
        </p:nvSpPr>
        <p:spPr>
          <a:xfrm>
            <a:off x="6096733" y="492512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0FFBC-D27C-336A-D5BE-CB06F8B46BC7}"/>
              </a:ext>
            </a:extLst>
          </p:cNvPr>
          <p:cNvSpPr txBox="1"/>
          <p:nvPr/>
        </p:nvSpPr>
        <p:spPr>
          <a:xfrm>
            <a:off x="7681171" y="433683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5FBF8-C038-5EB6-3384-BB60C5F2D2CA}"/>
              </a:ext>
            </a:extLst>
          </p:cNvPr>
          <p:cNvSpPr txBox="1"/>
          <p:nvPr/>
        </p:nvSpPr>
        <p:spPr>
          <a:xfrm>
            <a:off x="7390143" y="433087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36072-E1F1-0D51-0D9E-BD704B00312B}"/>
              </a:ext>
            </a:extLst>
          </p:cNvPr>
          <p:cNvSpPr txBox="1"/>
          <p:nvPr/>
        </p:nvSpPr>
        <p:spPr>
          <a:xfrm>
            <a:off x="5213711" y="3776797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2 916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D446-8E2F-CD87-F0C4-4AE520929AB1}"/>
              </a:ext>
            </a:extLst>
          </p:cNvPr>
          <p:cNvSpPr txBox="1"/>
          <p:nvPr/>
        </p:nvSpPr>
        <p:spPr>
          <a:xfrm>
            <a:off x="7303355" y="377679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526610-054C-7CEF-B117-682CE3621E26}"/>
              </a:ext>
            </a:extLst>
          </p:cNvPr>
          <p:cNvCxnSpPr>
            <a:cxnSpLocks/>
          </p:cNvCxnSpPr>
          <p:nvPr/>
        </p:nvCxnSpPr>
        <p:spPr>
          <a:xfrm>
            <a:off x="7771846" y="4366181"/>
            <a:ext cx="1106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329D3D-C6EC-37E2-542B-15834DEAC5BE}"/>
              </a:ext>
            </a:extLst>
          </p:cNvPr>
          <p:cNvCxnSpPr>
            <a:cxnSpLocks/>
          </p:cNvCxnSpPr>
          <p:nvPr/>
        </p:nvCxnSpPr>
        <p:spPr>
          <a:xfrm flipV="1">
            <a:off x="7771846" y="3880926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8C3486-F400-4B58-8925-88EECA42BF0C}"/>
              </a:ext>
            </a:extLst>
          </p:cNvPr>
          <p:cNvSpPr txBox="1"/>
          <p:nvPr/>
        </p:nvSpPr>
        <p:spPr>
          <a:xfrm>
            <a:off x="7077504" y="433396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EF716E-15BE-6DE9-6265-7AAE58C9EDAE}"/>
              </a:ext>
            </a:extLst>
          </p:cNvPr>
          <p:cNvSpPr txBox="1"/>
          <p:nvPr/>
        </p:nvSpPr>
        <p:spPr>
          <a:xfrm>
            <a:off x="6484649" y="434508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96541E-3DC8-69E1-2F9E-136F1AC614F9}"/>
              </a:ext>
            </a:extLst>
          </p:cNvPr>
          <p:cNvSpPr txBox="1"/>
          <p:nvPr/>
        </p:nvSpPr>
        <p:spPr>
          <a:xfrm>
            <a:off x="6334477" y="554231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1F712C-9069-CA1E-31D9-EC86C07E7AA8}"/>
              </a:ext>
            </a:extLst>
          </p:cNvPr>
          <p:cNvSpPr txBox="1"/>
          <p:nvPr/>
        </p:nvSpPr>
        <p:spPr>
          <a:xfrm>
            <a:off x="6777057" y="434508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0D5245-85C3-6112-141C-11048C3900D0}"/>
              </a:ext>
            </a:extLst>
          </p:cNvPr>
          <p:cNvSpPr txBox="1"/>
          <p:nvPr/>
        </p:nvSpPr>
        <p:spPr>
          <a:xfrm>
            <a:off x="7090752" y="487900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vi-VN" sz="4000"/>
          </a:p>
        </p:txBody>
      </p:sp>
    </p:spTree>
    <p:extLst>
      <p:ext uri="{BB962C8B-B14F-4D97-AF65-F5344CB8AC3E}">
        <p14:creationId xmlns:p14="http://schemas.microsoft.com/office/powerpoint/2010/main" val="41884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  <p:bldP spid="16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A24FF9C-E025-47EB-AE3E-8144FF6CD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20" y="142240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9CE7AA-399E-A755-6EC4-96A3BE14DD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5C689B3-BC1B-0836-B9C9-DC38811B2952}"/>
              </a:ext>
            </a:extLst>
          </p:cNvPr>
          <p:cNvSpPr/>
          <p:nvPr/>
        </p:nvSpPr>
        <p:spPr>
          <a:xfrm>
            <a:off x="5252720" y="142240"/>
            <a:ext cx="6451600" cy="1713253"/>
          </a:xfrm>
          <a:prstGeom prst="wedgeRoundRectCallout">
            <a:avLst>
              <a:gd name="adj1" fmla="val 29652"/>
              <a:gd name="adj2" fmla="val 6721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 tuyệt vời! Các món ăn sáng ngon quá đi thôi!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EFC67-D817-90D1-F8B2-E7548178E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E2D2E-D8C8-242F-091C-D85885B7B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70" y="1675258"/>
            <a:ext cx="2648050" cy="518274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956F5C-51A4-5DD1-A24D-165010E45A7E}"/>
              </a:ext>
            </a:extLst>
          </p:cNvPr>
          <p:cNvSpPr/>
          <p:nvPr/>
        </p:nvSpPr>
        <p:spPr>
          <a:xfrm>
            <a:off x="5059680" y="1929871"/>
            <a:ext cx="5557520" cy="1499129"/>
          </a:xfrm>
          <a:prstGeom prst="wedgeRoundRectCallout">
            <a:avLst>
              <a:gd name="adj1" fmla="val -55075"/>
              <a:gd name="adj2" fmla="val -826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Kobi vừa đi học rồi. Các con cùng cô dọn dẹp nhà cửa nhé!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1"/>
          <a:stretch/>
        </p:blipFill>
        <p:spPr>
          <a:xfrm>
            <a:off x="195761" y="228594"/>
            <a:ext cx="11800476" cy="60198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815527" y="1138913"/>
            <a:ext cx="728781" cy="728706"/>
            <a:chOff x="759165" y="663447"/>
            <a:chExt cx="604359" cy="6042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511899" y="1138913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Câu nào đúng, câu nào sai.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1408657" y="2031634"/>
            <a:ext cx="9374683" cy="3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a) </a:t>
            </a:r>
            <a:r>
              <a:rPr lang="en-US" sz="3600"/>
              <a:t>Chu vi một hình chữ nhật gấp 2 lần tổng của chiều dài và chiều rộng hình chữ nhật đó.</a:t>
            </a:r>
            <a:endParaRPr lang="en-US" sz="3600" dirty="0"/>
          </a:p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b) </a:t>
            </a:r>
            <a:r>
              <a:rPr lang="en-US" sz="3600"/>
              <a:t>Chu vi một hình vuông gấp 2 lần độ dài cạnh hình vuông đó.</a:t>
            </a:r>
          </a:p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c)  </a:t>
            </a:r>
            <a:r>
              <a:rPr lang="en-US" sz="3600"/>
              <a:t>Số 2 000 gấp lên 3 lần thì được số 600.</a:t>
            </a:r>
          </a:p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d)  </a:t>
            </a:r>
            <a:r>
              <a:rPr lang="en-US" sz="3600"/>
              <a:t>Số 6 000 giảm đi 3 lần thì được số 2 000.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978CD7C1-A3AB-4BE8-4644-63300739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125" y="338813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7 L -4.7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5E1328-768A-BE7A-C810-EFDA4F297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437" y="304734"/>
            <a:ext cx="277526" cy="277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851"/>
          <a:stretch/>
        </p:blipFill>
        <p:spPr>
          <a:xfrm>
            <a:off x="195761" y="228594"/>
            <a:ext cx="11800476" cy="64770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815527" y="1138913"/>
            <a:ext cx="728781" cy="728706"/>
            <a:chOff x="759165" y="663447"/>
            <a:chExt cx="604359" cy="6042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532350" y="1090236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Câu nào đúng, câu nào sai.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1408657" y="2067275"/>
            <a:ext cx="9374683" cy="18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a) </a:t>
            </a:r>
            <a:r>
              <a:rPr lang="en-US" sz="3600"/>
              <a:t>Chu vi một hình chữ nhật gấp 2 lần tổng của chiều dài và chiều rộng hình chữ nhật đó.</a:t>
            </a:r>
            <a:endParaRPr lang="en-US" sz="3600" dirty="0"/>
          </a:p>
          <a:p>
            <a:pPr algn="just">
              <a:lnSpc>
                <a:spcPct val="110000"/>
              </a:lnSpc>
            </a:pPr>
            <a:endParaRPr lang="en-US" sz="3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9B379-30B6-6B5A-5B7F-8BE543D04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625" y="3269567"/>
            <a:ext cx="2895851" cy="3206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8A40C-EE59-3E1F-D728-850DF10EEFF5}"/>
              </a:ext>
            </a:extLst>
          </p:cNvPr>
          <p:cNvSpPr txBox="1"/>
          <p:nvPr/>
        </p:nvSpPr>
        <p:spPr>
          <a:xfrm>
            <a:off x="4616217" y="4129006"/>
            <a:ext cx="61671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 vi hình chữ nhật </a:t>
            </a:r>
            <a:endParaRPr lang="en-US" sz="4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(chiều dài</a:t>
            </a:r>
            <a:r>
              <a:rPr lang="en-US" sz="4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chiều rộng) x 2</a:t>
            </a:r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F75E585-AFDF-1463-E23C-679EE58D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21" y="380715"/>
            <a:ext cx="1686560" cy="16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0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2F4A188-C7A9-4650-90EB-F779D5BA7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51" y="111721"/>
            <a:ext cx="388677" cy="388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851"/>
          <a:stretch/>
        </p:blipFill>
        <p:spPr>
          <a:xfrm>
            <a:off x="195761" y="228594"/>
            <a:ext cx="11800476" cy="64770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815527" y="1138913"/>
            <a:ext cx="728781" cy="728706"/>
            <a:chOff x="759165" y="663447"/>
            <a:chExt cx="604359" cy="6042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532350" y="1136450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Câu nào đúng, câu nào sai.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1408657" y="2067275"/>
            <a:ext cx="9374683" cy="12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b) </a:t>
            </a:r>
            <a:r>
              <a:rPr lang="en-US" sz="3600"/>
              <a:t>Chu vi một hình vuông gấp 2 lần độ dài cạnh hình vuông đó.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8A40C-EE59-3E1F-D728-850DF10EEFF5}"/>
              </a:ext>
            </a:extLst>
          </p:cNvPr>
          <p:cNvSpPr txBox="1"/>
          <p:nvPr/>
        </p:nvSpPr>
        <p:spPr>
          <a:xfrm>
            <a:off x="4645962" y="4073822"/>
            <a:ext cx="58276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Chu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 hình vuông gấp 4 lần độ dài cạnh hình vuông đó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0F3CB-59F8-00F4-25B6-44E5DF927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007" y="3288251"/>
            <a:ext cx="2678962" cy="313058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082E9DE-8A09-07AB-F6DD-7456DA44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21" y="380715"/>
            <a:ext cx="1686560" cy="16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2C3AE57-83C6-CC36-34C5-D31507216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51" y="111721"/>
            <a:ext cx="388677" cy="388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851"/>
          <a:stretch/>
        </p:blipFill>
        <p:spPr>
          <a:xfrm>
            <a:off x="195761" y="228594"/>
            <a:ext cx="11800476" cy="64770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815527" y="1138913"/>
            <a:ext cx="728781" cy="728706"/>
            <a:chOff x="759165" y="663447"/>
            <a:chExt cx="604359" cy="6042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544308" y="1151955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800" b="1">
                <a:solidFill>
                  <a:srgbClr val="FF2525"/>
                </a:solidFill>
              </a:defRPr>
            </a:lvl1pPr>
          </a:lstStyle>
          <a:p>
            <a:r>
              <a:rPr lang="en-US"/>
              <a:t>Câu nào đúng, câu nào sai.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1815527" y="2135352"/>
            <a:ext cx="829367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c)  </a:t>
            </a:r>
            <a:r>
              <a:rPr lang="en-US" sz="3600"/>
              <a:t>Số 2 000 gấp lên 3 lần thì được số 600.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8A40C-EE59-3E1F-D728-850DF10EEFF5}"/>
              </a:ext>
            </a:extLst>
          </p:cNvPr>
          <p:cNvSpPr txBox="1"/>
          <p:nvPr/>
        </p:nvSpPr>
        <p:spPr>
          <a:xfrm>
            <a:off x="5124301" y="3915509"/>
            <a:ext cx="51206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2 000 gấp lên 3 lần 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tức là 2 000 x 3 = 6 000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04ADB-803F-571E-0FD9-822A18127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1335" y="2959026"/>
            <a:ext cx="2678962" cy="3130581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821B4B62-92B9-BB6C-C30C-38256F0E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317971"/>
            <a:ext cx="1595120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4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5389282-1CF4-330E-1037-C80AF0257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437" y="304734"/>
            <a:ext cx="277526" cy="277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851"/>
          <a:stretch/>
        </p:blipFill>
        <p:spPr>
          <a:xfrm>
            <a:off x="195761" y="228594"/>
            <a:ext cx="11800476" cy="64770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815527" y="1138913"/>
            <a:ext cx="728781" cy="728706"/>
            <a:chOff x="759165" y="663447"/>
            <a:chExt cx="604359" cy="6042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2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544308" y="1138913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Câu nào đúng, câu nào sai.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1408657" y="2067275"/>
            <a:ext cx="937468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>
                <a:solidFill>
                  <a:srgbClr val="FF2525"/>
                </a:solidFill>
              </a:rPr>
              <a:t>d)  </a:t>
            </a:r>
            <a:r>
              <a:rPr lang="en-US" sz="3600"/>
              <a:t>Số 6 000 giảm đi 3 lần thì được số 2 000.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9B379-30B6-6B5A-5B7F-8BE543D04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692" y="2906112"/>
            <a:ext cx="2895851" cy="3206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8A40C-EE59-3E1F-D728-850DF10EEFF5}"/>
              </a:ext>
            </a:extLst>
          </p:cNvPr>
          <p:cNvSpPr txBox="1"/>
          <p:nvPr/>
        </p:nvSpPr>
        <p:spPr>
          <a:xfrm>
            <a:off x="5276701" y="3834474"/>
            <a:ext cx="49682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giảm 3 lần 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6 000 : 3 = 2 000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17819CF-49C9-9004-1632-228C9754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317971"/>
            <a:ext cx="1595120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" grpId="0"/>
          <p:bldP spid="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C2F5E89-1F47-BA4A-C9D3-75440464F14D}"/>
              </a:ext>
            </a:extLst>
          </p:cNvPr>
          <p:cNvSpPr/>
          <p:nvPr/>
        </p:nvSpPr>
        <p:spPr>
          <a:xfrm>
            <a:off x="230437" y="304734"/>
            <a:ext cx="11453563" cy="6400866"/>
          </a:xfrm>
          <a:prstGeom prst="roundRect">
            <a:avLst/>
          </a:prstGeom>
          <a:solidFill>
            <a:srgbClr val="FFFFCC">
              <a:alpha val="91000"/>
            </a:srgbClr>
          </a:solidFill>
          <a:ln w="3810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B1B603-3464-FC6A-63DC-111BD8003B0C}"/>
              </a:ext>
            </a:extLst>
          </p:cNvPr>
          <p:cNvSpPr txBox="1"/>
          <p:nvPr/>
        </p:nvSpPr>
        <p:spPr>
          <a:xfrm>
            <a:off x="738400" y="467237"/>
            <a:ext cx="10803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Cùng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hệ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thống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lại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mối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quan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hệ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gấp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,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giảm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qua chu vi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và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cạnh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của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dirty="0" err="1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hình</a:t>
            </a:r>
            <a:r>
              <a:rPr lang="en-US" sz="4400" dirty="0">
                <a:ln w="1270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2060"/>
                </a:solidFill>
                <a:latin typeface="UTM Duepuntozero" panose="02040603050506020204" pitchFamily="18" charset="0"/>
              </a:rPr>
              <a:t>:</a:t>
            </a:r>
            <a:endParaRPr lang="vi-VN" sz="4400" dirty="0">
              <a:ln w="12700">
                <a:solidFill>
                  <a:schemeClr val="bg2">
                    <a:lumMod val="25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B0EB89-6779-70A0-99FB-1DEEE084651C}"/>
              </a:ext>
            </a:extLst>
          </p:cNvPr>
          <p:cNvGrpSpPr/>
          <p:nvPr/>
        </p:nvGrpSpPr>
        <p:grpSpPr>
          <a:xfrm>
            <a:off x="1887999" y="1715036"/>
            <a:ext cx="8050242" cy="1546161"/>
            <a:chOff x="1887999" y="1715036"/>
            <a:chExt cx="8050242" cy="15461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C2A9BE-C9B5-8887-86ED-2D2C076B9656}"/>
                </a:ext>
              </a:extLst>
            </p:cNvPr>
            <p:cNvSpPr/>
            <p:nvPr/>
          </p:nvSpPr>
          <p:spPr>
            <a:xfrm>
              <a:off x="1887999" y="2094187"/>
              <a:ext cx="2025362" cy="910810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Số bé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A588A8A-CD91-5EF3-530B-1B30767609E7}"/>
                </a:ext>
              </a:extLst>
            </p:cNvPr>
            <p:cNvSpPr/>
            <p:nvPr/>
          </p:nvSpPr>
          <p:spPr>
            <a:xfrm>
              <a:off x="7912879" y="2094187"/>
              <a:ext cx="2025362" cy="910810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Số lớn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B4A6926-5F29-C6E6-2EDB-2696B9FCC769}"/>
                </a:ext>
              </a:extLst>
            </p:cNvPr>
            <p:cNvCxnSpPr>
              <a:cxnSpLocks/>
            </p:cNvCxnSpPr>
            <p:nvPr/>
          </p:nvCxnSpPr>
          <p:spPr>
            <a:xfrm>
              <a:off x="3913361" y="2427672"/>
              <a:ext cx="3999518" cy="0"/>
            </a:xfrm>
            <a:prstGeom prst="straightConnector1">
              <a:avLst/>
            </a:prstGeom>
            <a:ln w="5715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CE838FB-8D1A-A63C-7FB0-4769F38DD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3360" y="2668598"/>
              <a:ext cx="3999518" cy="0"/>
            </a:xfrm>
            <a:prstGeom prst="straightConnector1">
              <a:avLst/>
            </a:prstGeom>
            <a:ln w="5715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6EFC6B-990E-C226-A124-87F3489EE86F}"/>
                </a:ext>
              </a:extLst>
            </p:cNvPr>
            <p:cNvSpPr txBox="1"/>
            <p:nvPr/>
          </p:nvSpPr>
          <p:spPr>
            <a:xfrm>
              <a:off x="4412489" y="1715036"/>
              <a:ext cx="3857513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/>
                <a:t>gấp lên 2 lần (x 2)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EC0A3C-E034-C4DD-10AF-F2AA6D09E5A7}"/>
                </a:ext>
              </a:extLst>
            </p:cNvPr>
            <p:cNvSpPr txBox="1"/>
            <p:nvPr/>
          </p:nvSpPr>
          <p:spPr>
            <a:xfrm>
              <a:off x="4421128" y="2654236"/>
              <a:ext cx="3857513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/>
                <a:t>giảm đi 2 lần (: 2)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8BB9DD-F3F6-7228-4E73-83A0B6AFD1B0}"/>
              </a:ext>
            </a:extLst>
          </p:cNvPr>
          <p:cNvGrpSpPr/>
          <p:nvPr/>
        </p:nvGrpSpPr>
        <p:grpSpPr>
          <a:xfrm>
            <a:off x="1261602" y="3399499"/>
            <a:ext cx="9213357" cy="1381652"/>
            <a:chOff x="1261602" y="3399499"/>
            <a:chExt cx="9213357" cy="138165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E7D2D4F-4C9B-C8D1-99EE-7D320643C4E8}"/>
                </a:ext>
              </a:extLst>
            </p:cNvPr>
            <p:cNvSpPr/>
            <p:nvPr/>
          </p:nvSpPr>
          <p:spPr>
            <a:xfrm>
              <a:off x="1261602" y="3628257"/>
              <a:ext cx="2651759" cy="1098884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Chu vi hình chữ nhật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2963125-0D44-FBDE-2BE7-5B15EDA128AC}"/>
                </a:ext>
              </a:extLst>
            </p:cNvPr>
            <p:cNvSpPr/>
            <p:nvPr/>
          </p:nvSpPr>
          <p:spPr>
            <a:xfrm>
              <a:off x="7912878" y="3611716"/>
              <a:ext cx="2562081" cy="1098884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</a:rPr>
                <a:t>Nửa</a:t>
              </a:r>
              <a:r>
                <a:rPr lang="en-US" sz="3200" dirty="0">
                  <a:solidFill>
                    <a:schemeClr val="tx1"/>
                  </a:solidFill>
                </a:rPr>
                <a:t> chu vi (</a:t>
              </a:r>
              <a:r>
                <a:rPr lang="en-US" sz="3200" dirty="0" err="1">
                  <a:solidFill>
                    <a:schemeClr val="tx1"/>
                  </a:solidFill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</a:rPr>
                <a:t> + </a:t>
              </a:r>
              <a:r>
                <a:rPr lang="en-US" sz="3200" dirty="0" err="1">
                  <a:solidFill>
                    <a:schemeClr val="tx1"/>
                  </a:solidFill>
                </a:rPr>
                <a:t>rộng</a:t>
              </a:r>
              <a:r>
                <a:rPr lang="en-US" sz="3200" dirty="0">
                  <a:solidFill>
                    <a:schemeClr val="tx1"/>
                  </a:solidFill>
                </a:rPr>
                <a:t>)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EFC326-7D86-E99C-2253-083F8002D60F}"/>
                </a:ext>
              </a:extLst>
            </p:cNvPr>
            <p:cNvCxnSpPr>
              <a:cxnSpLocks/>
            </p:cNvCxnSpPr>
            <p:nvPr/>
          </p:nvCxnSpPr>
          <p:spPr>
            <a:xfrm>
              <a:off x="3913361" y="4006460"/>
              <a:ext cx="3999518" cy="0"/>
            </a:xfrm>
            <a:prstGeom prst="straightConnector1">
              <a:avLst/>
            </a:prstGeom>
            <a:ln w="5715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540358E-3C03-B099-F4E2-22442CA7C8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3361" y="4241301"/>
              <a:ext cx="3999518" cy="0"/>
            </a:xfrm>
            <a:prstGeom prst="straightConnector1">
              <a:avLst/>
            </a:prstGeom>
            <a:ln w="5715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A5C11F-2402-7C9C-3DB6-DB09498116E8}"/>
                </a:ext>
              </a:extLst>
            </p:cNvPr>
            <p:cNvSpPr txBox="1"/>
            <p:nvPr/>
          </p:nvSpPr>
          <p:spPr>
            <a:xfrm>
              <a:off x="5498084" y="3399499"/>
              <a:ext cx="532037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/>
                <a:t>:2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0B2380-CD61-BAAD-DE42-3EFAFBA3F5CD}"/>
                </a:ext>
              </a:extLst>
            </p:cNvPr>
            <p:cNvSpPr txBox="1"/>
            <p:nvPr/>
          </p:nvSpPr>
          <p:spPr>
            <a:xfrm>
              <a:off x="5415140" y="4174190"/>
              <a:ext cx="830071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/>
                <a:t>x 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4C71DE-EBFE-767F-7773-91DA03EA9DB6}"/>
              </a:ext>
            </a:extLst>
          </p:cNvPr>
          <p:cNvGrpSpPr/>
          <p:nvPr/>
        </p:nvGrpSpPr>
        <p:grpSpPr>
          <a:xfrm>
            <a:off x="1261602" y="5085430"/>
            <a:ext cx="9213357" cy="1439193"/>
            <a:chOff x="1261602" y="5085430"/>
            <a:chExt cx="9213357" cy="14391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A1C5C74-CBA0-E684-1B3D-A034846272B7}"/>
                </a:ext>
              </a:extLst>
            </p:cNvPr>
            <p:cNvSpPr/>
            <p:nvPr/>
          </p:nvSpPr>
          <p:spPr>
            <a:xfrm>
              <a:off x="1261602" y="5314188"/>
              <a:ext cx="2651759" cy="1098884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Độ dài </a:t>
              </a:r>
            </a:p>
            <a:p>
              <a:pPr algn="ctr"/>
              <a:r>
                <a:rPr lang="en-US" sz="3200">
                  <a:solidFill>
                    <a:schemeClr val="tx1"/>
                  </a:solidFill>
                </a:rPr>
                <a:t>một cạnh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E4BDEAE-E311-A175-C62A-A89BAC345679}"/>
                </a:ext>
              </a:extLst>
            </p:cNvPr>
            <p:cNvSpPr/>
            <p:nvPr/>
          </p:nvSpPr>
          <p:spPr>
            <a:xfrm>
              <a:off x="7912878" y="5297647"/>
              <a:ext cx="2562081" cy="1098884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Chu vi </a:t>
              </a:r>
            </a:p>
            <a:p>
              <a:pPr algn="ctr"/>
              <a:r>
                <a:rPr lang="en-US" sz="3200">
                  <a:solidFill>
                    <a:schemeClr val="tx1"/>
                  </a:solidFill>
                </a:rPr>
                <a:t>hình vuông</a:t>
              </a:r>
              <a:endParaRPr lang="vi-VN" sz="320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720FB9E-B1E4-10CD-3D38-66D52FD1957D}"/>
                </a:ext>
              </a:extLst>
            </p:cNvPr>
            <p:cNvCxnSpPr>
              <a:cxnSpLocks/>
            </p:cNvCxnSpPr>
            <p:nvPr/>
          </p:nvCxnSpPr>
          <p:spPr>
            <a:xfrm>
              <a:off x="3913361" y="5692391"/>
              <a:ext cx="3999518" cy="0"/>
            </a:xfrm>
            <a:prstGeom prst="straightConnector1">
              <a:avLst/>
            </a:prstGeom>
            <a:ln w="5715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BF11575-FD62-CE21-6ABE-9274AF004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3361" y="5927232"/>
              <a:ext cx="3999518" cy="0"/>
            </a:xfrm>
            <a:prstGeom prst="straightConnector1">
              <a:avLst/>
            </a:prstGeom>
            <a:ln w="5715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9A567F-FEDE-BC83-A900-D1E10EAF0A03}"/>
                </a:ext>
              </a:extLst>
            </p:cNvPr>
            <p:cNvSpPr txBox="1"/>
            <p:nvPr/>
          </p:nvSpPr>
          <p:spPr>
            <a:xfrm>
              <a:off x="5498084" y="5085430"/>
              <a:ext cx="830071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/>
                <a:t>x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0D9BF4-BC3A-9D81-AF3E-CE374D6FA338}"/>
                </a:ext>
              </a:extLst>
            </p:cNvPr>
            <p:cNvSpPr txBox="1"/>
            <p:nvPr/>
          </p:nvSpPr>
          <p:spPr>
            <a:xfrm>
              <a:off x="5498083" y="5917662"/>
              <a:ext cx="830071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/>
                <a:t>: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6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D5DE4-DD63-CC8C-A832-2232A1EFB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1"/>
          <a:stretch/>
        </p:blipFill>
        <p:spPr>
          <a:xfrm>
            <a:off x="257452" y="342897"/>
            <a:ext cx="11704732" cy="61722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481190" y="1526599"/>
            <a:ext cx="657385" cy="683940"/>
            <a:chOff x="759165" y="633647"/>
            <a:chExt cx="609478" cy="6340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44860" y="6336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3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59A058-8FBF-6849-F49B-82212F805B36}"/>
              </a:ext>
            </a:extLst>
          </p:cNvPr>
          <p:cNvSpPr txBox="1"/>
          <p:nvPr/>
        </p:nvSpPr>
        <p:spPr>
          <a:xfrm>
            <a:off x="2039699" y="1438899"/>
            <a:ext cx="8686447" cy="18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/>
              <a:t>Một bàn bóng bàn dành cho trẻ em có mặt là hình chữ nhật, chiều dài 152 cm, chiều rộng 71 cm. Tính chu vi mặt bàn đó.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EFBB06-1082-6330-A8F6-9E4E583A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51" y="3529033"/>
            <a:ext cx="4019334" cy="21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CB0F42A-F558-CF25-CC5D-962EB5B3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90" y="105642"/>
            <a:ext cx="1508309" cy="15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5B42BD-53D9-3FFC-38BE-2588B58B2A0F}"/>
              </a:ext>
            </a:extLst>
          </p:cNvPr>
          <p:cNvSpPr/>
          <p:nvPr/>
        </p:nvSpPr>
        <p:spPr>
          <a:xfrm>
            <a:off x="236639" y="288627"/>
            <a:ext cx="11576482" cy="6280745"/>
          </a:xfrm>
          <a:prstGeom prst="roundRect">
            <a:avLst>
              <a:gd name="adj" fmla="val 6681"/>
            </a:avLst>
          </a:prstGeom>
          <a:solidFill>
            <a:srgbClr val="E1E2FF"/>
          </a:solidFill>
          <a:ln w="57150">
            <a:solidFill>
              <a:srgbClr val="0127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64528997-A269-95FD-6A6C-E012130CF6DB}"/>
              </a:ext>
            </a:extLst>
          </p:cNvPr>
          <p:cNvGrpSpPr/>
          <p:nvPr/>
        </p:nvGrpSpPr>
        <p:grpSpPr>
          <a:xfrm>
            <a:off x="443366" y="1336953"/>
            <a:ext cx="11218102" cy="4958267"/>
            <a:chOff x="453526" y="1261686"/>
            <a:chExt cx="11218102" cy="49582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10FE24-DAAC-1E61-B323-53A7EA26B38F}"/>
                </a:ext>
              </a:extLst>
            </p:cNvPr>
            <p:cNvSpPr txBox="1"/>
            <p:nvPr/>
          </p:nvSpPr>
          <p:spPr>
            <a:xfrm>
              <a:off x="1130806" y="1304773"/>
              <a:ext cx="3421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66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3600" b="1" dirty="0">
                  <a:solidFill>
                    <a:srgbClr val="FF0066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3600" b="1" dirty="0">
                  <a:solidFill>
                    <a:srgbClr val="FF0066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FF0066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3600" b="1" dirty="0">
                  <a:solidFill>
                    <a:srgbClr val="FF0066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600" b="1" dirty="0">
                  <a:solidFill>
                    <a:srgbClr val="FF0066"/>
                  </a:solidFill>
                  <a:latin typeface="UTM Duepuntozero" panose="02040603050506020204" pitchFamily="18" charset="0"/>
                </a:rPr>
                <a:t>:</a:t>
              </a:r>
              <a:endParaRPr lang="vi-VN" sz="3600" b="1" dirty="0">
                <a:solidFill>
                  <a:srgbClr val="FF006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BAE6A4-FE83-2524-FC48-12532036210C}"/>
                </a:ext>
              </a:extLst>
            </p:cNvPr>
            <p:cNvSpPr txBox="1"/>
            <p:nvPr/>
          </p:nvSpPr>
          <p:spPr>
            <a:xfrm>
              <a:off x="1458138" y="1961408"/>
              <a:ext cx="9340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51C00"/>
                  </a:solidFill>
                  <a:latin typeface="+mn-lt"/>
                </a:rPr>
                <a:t>Thực hiện các phép cộng, trừ, nhân, chia trong phạm vi 10 000.</a:t>
              </a:r>
              <a:endParaRPr lang="en-US" sz="2800" dirty="0">
                <a:solidFill>
                  <a:srgbClr val="251C00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CDD8DA-E976-1D2E-9BC4-297D0398A701}"/>
                </a:ext>
              </a:extLst>
            </p:cNvPr>
            <p:cNvSpPr txBox="1"/>
            <p:nvPr/>
          </p:nvSpPr>
          <p:spPr>
            <a:xfrm>
              <a:off x="1438565" y="2525048"/>
              <a:ext cx="10233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51C00"/>
                  </a:solidFill>
                  <a:latin typeface="+mn-lt"/>
                </a:rPr>
                <a:t>Giải quyết các vấn đề đơn giản liên quan đến phép tính, khối lượng, độ dài và thời gian (gấp/ giảm một số lần; nhận biết độ lớn các đơn vị khối lượng: tính chu vi các hình, mô tả các khả năng xảy ra).</a:t>
              </a:r>
              <a:endParaRPr lang="en-US" sz="2800" dirty="0">
                <a:solidFill>
                  <a:srgbClr val="251C00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4BD5CD-71E1-4891-373E-3A783FA4A3A6}"/>
                </a:ext>
              </a:extLst>
            </p:cNvPr>
            <p:cNvSpPr txBox="1"/>
            <p:nvPr/>
          </p:nvSpPr>
          <p:spPr>
            <a:xfrm>
              <a:off x="1130806" y="5573622"/>
              <a:ext cx="8856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66"/>
                  </a:solidFill>
                  <a:latin typeface="UTM Duepuntozero" panose="02040603050506020204" pitchFamily="18" charset="0"/>
                </a:rPr>
                <a:t>Phẩm chất: </a:t>
              </a:r>
              <a:r>
                <a:rPr lang="en-US" sz="2800"/>
                <a:t>Yêu nước, </a:t>
              </a:r>
              <a:r>
                <a:rPr lang="en-US" sz="2800" err="1"/>
                <a:t>chăm</a:t>
              </a:r>
              <a:r>
                <a:rPr lang="en-US" sz="2800"/>
                <a:t> chỉ, trách nhiệm, trung thực.</a:t>
              </a:r>
              <a:endParaRPr lang="vi-VN" sz="2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C19759-7715-33ED-11B0-D8A0CBDCF041}"/>
                </a:ext>
              </a:extLst>
            </p:cNvPr>
            <p:cNvSpPr txBox="1"/>
            <p:nvPr/>
          </p:nvSpPr>
          <p:spPr>
            <a:xfrm>
              <a:off x="1130806" y="4927291"/>
              <a:ext cx="9667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66"/>
                  </a:solidFill>
                  <a:latin typeface="UTM Duepuntozero" panose="02040603050506020204" pitchFamily="18" charset="0"/>
                </a:rPr>
                <a:t>Tích hợp: </a:t>
              </a:r>
              <a:r>
                <a:rPr lang="en-US" sz="2800"/>
                <a:t>Toán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err="1"/>
                <a:t>cuộc</a:t>
              </a:r>
              <a:r>
                <a:rPr lang="en-US" sz="2800"/>
                <a:t> sống, Tiếng Việt, Tự nhiên và Xã hội.</a:t>
              </a:r>
              <a:endParaRPr lang="vi-VN" sz="2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30F0D7-CB31-C4A6-99FC-AE4CACF122C7}"/>
                </a:ext>
              </a:extLst>
            </p:cNvPr>
            <p:cNvSpPr txBox="1"/>
            <p:nvPr/>
          </p:nvSpPr>
          <p:spPr>
            <a:xfrm>
              <a:off x="1130806" y="3843606"/>
              <a:ext cx="102834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FF0066"/>
                  </a:solidFill>
                  <a:latin typeface="UTM Duepuntozero" panose="02040603050506020204" pitchFamily="18" charset="0"/>
                </a:rPr>
                <a:t>Năng lực chú trọng: </a:t>
              </a:r>
              <a:r>
                <a:rPr lang="en-US" sz="2800"/>
                <a:t>tư </a:t>
              </a:r>
              <a:r>
                <a:rPr lang="en-US" sz="2800" err="1"/>
                <a:t>duy</a:t>
              </a:r>
              <a:r>
                <a:rPr lang="en-US" sz="2800"/>
                <a:t> và lập luận toán </a:t>
              </a:r>
              <a:r>
                <a:rPr lang="en-US" sz="2800" err="1"/>
                <a:t>học</a:t>
              </a:r>
              <a:r>
                <a:rPr lang="en-US" sz="2800"/>
                <a:t>; giao tiếp toán học, sử dụng công cụ, phương tiện học toán.</a:t>
              </a:r>
              <a:endParaRPr lang="vi-VN" sz="3600" b="1" dirty="0">
                <a:solidFill>
                  <a:srgbClr val="00B050"/>
                </a:solidFill>
              </a:endParaRPr>
            </a:p>
          </p:txBody>
        </p:sp>
        <p:pic>
          <p:nvPicPr>
            <p:cNvPr id="24" name="Picture 2" descr="Star Cartoon - Cute Star Png, Transparent Png - kindpng">
              <a:extLst>
                <a:ext uri="{FF2B5EF4-FFF2-40B4-BE49-F238E27FC236}">
                  <a16:creationId xmlns:a16="http://schemas.microsoft.com/office/drawing/2014/main" id="{CB302E60-DB40-78E6-8BF3-E118FFA07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24" b="90000" l="7442" r="92907">
                          <a14:foregroundMark x1="7558" y1="41765" x2="7558" y2="41765"/>
                          <a14:foregroundMark x1="52209" y1="8941" x2="52209" y2="8941"/>
                          <a14:foregroundMark x1="92907" y1="37176" x2="92907" y2="37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03" y="1968463"/>
              <a:ext cx="497809" cy="47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Star Cartoon - Cute Star Png, Transparent Png - kindpng">
              <a:extLst>
                <a:ext uri="{FF2B5EF4-FFF2-40B4-BE49-F238E27FC236}">
                  <a16:creationId xmlns:a16="http://schemas.microsoft.com/office/drawing/2014/main" id="{B3380CB9-3B2E-1C15-E701-392B90A15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24" b="90000" l="7442" r="92907">
                          <a14:foregroundMark x1="7558" y1="41765" x2="7558" y2="41765"/>
                          <a14:foregroundMark x1="52209" y1="8941" x2="52209" y2="8941"/>
                          <a14:foregroundMark x1="92907" y1="37176" x2="92907" y2="37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903" y="2570867"/>
              <a:ext cx="497809" cy="47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6C17A46C-9086-36AA-5900-47E0EE8F0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26" y="1261686"/>
              <a:ext cx="678082" cy="6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" name="Picture 2">
              <a:extLst>
                <a:ext uri="{FF2B5EF4-FFF2-40B4-BE49-F238E27FC236}">
                  <a16:creationId xmlns:a16="http://schemas.microsoft.com/office/drawing/2014/main" id="{B2872D68-F622-6E05-6F34-C4E492A69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26" y="3757367"/>
              <a:ext cx="678082" cy="6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2">
              <a:extLst>
                <a:ext uri="{FF2B5EF4-FFF2-40B4-BE49-F238E27FC236}">
                  <a16:creationId xmlns:a16="http://schemas.microsoft.com/office/drawing/2014/main" id="{31F19767-C3AC-0507-CE05-D5A5CDD95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26" y="4838273"/>
              <a:ext cx="678082" cy="6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2">
              <a:extLst>
                <a:ext uri="{FF2B5EF4-FFF2-40B4-BE49-F238E27FC236}">
                  <a16:creationId xmlns:a16="http://schemas.microsoft.com/office/drawing/2014/main" id="{954D7A3F-F34F-B7BE-34FA-B8FDA090C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26" y="5500480"/>
              <a:ext cx="678082" cy="6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F08DA518-9BE1-B8D6-FD46-CDDCFF1CF646}"/>
              </a:ext>
            </a:extLst>
          </p:cNvPr>
          <p:cNvGrpSpPr/>
          <p:nvPr/>
        </p:nvGrpSpPr>
        <p:grpSpPr>
          <a:xfrm>
            <a:off x="4169156" y="369259"/>
            <a:ext cx="4239057" cy="1172798"/>
            <a:chOff x="3311249" y="5394228"/>
            <a:chExt cx="14396699" cy="1172798"/>
          </a:xfrm>
        </p:grpSpPr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5AE51968-1720-281C-0665-FB370C8ECABD}"/>
                </a:ext>
              </a:extLst>
            </p:cNvPr>
            <p:cNvSpPr txBox="1"/>
            <p:nvPr/>
          </p:nvSpPr>
          <p:spPr>
            <a:xfrm>
              <a:off x="3324189" y="5495258"/>
              <a:ext cx="14383759" cy="107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>
                  <a:ln w="266700">
                    <a:solidFill>
                      <a:srgbClr val="CCFF66"/>
                    </a:solidFill>
                    <a:prstDash val="solid"/>
                  </a:ln>
                  <a:solidFill>
                    <a:srgbClr val="CCFF66"/>
                  </a:solidFill>
                  <a:latin typeface="UTM Cookies" panose="02040603050506020204" pitchFamily="18" charset="0"/>
                </a:rPr>
                <a:t>Mục tiêu</a:t>
              </a:r>
              <a:endParaRPr lang="vi-VN" sz="6000" b="1" dirty="0">
                <a:ln w="266700">
                  <a:solidFill>
                    <a:srgbClr val="CCFF66"/>
                  </a:solidFill>
                  <a:prstDash val="solid"/>
                </a:ln>
                <a:solidFill>
                  <a:srgbClr val="CCFF66"/>
                </a:solidFill>
                <a:latin typeface="iCiel Crocante" panose="02000000000000000000" pitchFamily="50" charset="0"/>
              </a:endParaRP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B97FAA78-3906-CCDC-3009-FA55C3A36D99}"/>
                </a:ext>
              </a:extLst>
            </p:cNvPr>
            <p:cNvSpPr txBox="1"/>
            <p:nvPr/>
          </p:nvSpPr>
          <p:spPr>
            <a:xfrm>
              <a:off x="3317719" y="5411587"/>
              <a:ext cx="14383759" cy="107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>
                  <a:ln w="266700">
                    <a:solidFill>
                      <a:schemeClr val="bg1"/>
                    </a:solidFill>
                    <a:prstDash val="solid"/>
                  </a:ln>
                  <a:solidFill>
                    <a:srgbClr val="FFFFCC"/>
                  </a:solidFill>
                  <a:latin typeface="UTM Cookies" panose="02040603050506020204" pitchFamily="18" charset="0"/>
                </a:rPr>
                <a:t>Mục tiêu</a:t>
              </a:r>
              <a:endParaRPr lang="vi-VN" sz="6000" b="1" dirty="0">
                <a:ln w="266700">
                  <a:solidFill>
                    <a:schemeClr val="bg1"/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E20D0B4A-88ED-4C31-D609-AC738E1E0310}"/>
                </a:ext>
              </a:extLst>
            </p:cNvPr>
            <p:cNvSpPr txBox="1"/>
            <p:nvPr/>
          </p:nvSpPr>
          <p:spPr>
            <a:xfrm>
              <a:off x="3311249" y="5394228"/>
              <a:ext cx="14383759" cy="107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0"/>
                  <a:solidFill>
                    <a:srgbClr val="99FF33"/>
                  </a:solidFill>
                  <a:latin typeface="UTM Cookies" panose="02040603050506020204" pitchFamily="18" charset="0"/>
                </a:rPr>
                <a:t>Mục tiêu</a:t>
              </a:r>
              <a:endParaRPr lang="vi-VN" sz="6000" dirty="0">
                <a:ln w="0"/>
                <a:solidFill>
                  <a:srgbClr val="99FF33"/>
                </a:solidFill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4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51"/>
          <a:stretch/>
        </p:blipFill>
        <p:spPr>
          <a:xfrm>
            <a:off x="195761" y="228594"/>
            <a:ext cx="11800476" cy="6019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DE3F06-0DF9-18E6-A676-CE4B61ACF420}"/>
              </a:ext>
            </a:extLst>
          </p:cNvPr>
          <p:cNvGrpSpPr/>
          <p:nvPr/>
        </p:nvGrpSpPr>
        <p:grpSpPr>
          <a:xfrm>
            <a:off x="1687722" y="983630"/>
            <a:ext cx="749816" cy="723737"/>
            <a:chOff x="759165" y="667568"/>
            <a:chExt cx="621804" cy="6001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83B2A13-59FE-DDD5-64C0-D12AE88E3BA0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E9C4B7-1EF2-1ED5-8F9F-D725B5F3E0A9}"/>
                </a:ext>
              </a:extLst>
            </p:cNvPr>
            <p:cNvSpPr txBox="1"/>
            <p:nvPr/>
          </p:nvSpPr>
          <p:spPr>
            <a:xfrm>
              <a:off x="857186" y="667568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3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97112C-E42B-9AF3-0B3B-792F21604D69}"/>
              </a:ext>
            </a:extLst>
          </p:cNvPr>
          <p:cNvSpPr txBox="1"/>
          <p:nvPr/>
        </p:nvSpPr>
        <p:spPr>
          <a:xfrm>
            <a:off x="2437538" y="983630"/>
            <a:ext cx="7820261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/>
              <a:t>Một bàn bóng bàn dành cho trẻ em có mặt là hình chữ nhật, chiều dài 152 cm, chiều rộng 71 cm. Tính chu vi mặt bàn đó.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DFF3B9-8D95-9CC0-CD5B-B7CBF9E22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72" y="3037766"/>
            <a:ext cx="2102400" cy="41148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29AF192-D65F-9F97-07C8-7F2A4D3EC0C8}"/>
              </a:ext>
            </a:extLst>
          </p:cNvPr>
          <p:cNvSpPr/>
          <p:nvPr/>
        </p:nvSpPr>
        <p:spPr>
          <a:xfrm>
            <a:off x="5043226" y="3681574"/>
            <a:ext cx="3391862" cy="863353"/>
          </a:xfrm>
          <a:prstGeom prst="wedgeRoundRectCallout">
            <a:avLst>
              <a:gd name="adj1" fmla="val -55075"/>
              <a:gd name="adj2" fmla="val -826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Đề bài cho gì nào?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B4A032F6-7E0D-0EE9-7229-FDDAB903A6F4}"/>
              </a:ext>
            </a:extLst>
          </p:cNvPr>
          <p:cNvSpPr/>
          <p:nvPr/>
        </p:nvSpPr>
        <p:spPr>
          <a:xfrm>
            <a:off x="5043226" y="3391336"/>
            <a:ext cx="4211861" cy="1191365"/>
          </a:xfrm>
          <a:prstGeom prst="wedgeRoundRectCallout">
            <a:avLst>
              <a:gd name="adj1" fmla="val -55075"/>
              <a:gd name="adj2" fmla="val -826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Chiều dài và chiều rộng hình chữ nhật.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5ADF829-1886-562B-4AD9-8B714EEB3447}"/>
              </a:ext>
            </a:extLst>
          </p:cNvPr>
          <p:cNvSpPr/>
          <p:nvPr/>
        </p:nvSpPr>
        <p:spPr>
          <a:xfrm>
            <a:off x="5043226" y="3454887"/>
            <a:ext cx="3391862" cy="1128193"/>
          </a:xfrm>
          <a:prstGeom prst="wedgeRoundRectCallout">
            <a:avLst>
              <a:gd name="adj1" fmla="val -55075"/>
              <a:gd name="adj2" fmla="val -826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Chúng mình cần tìm gì nào?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76FE0AD-E4A1-74D0-480B-F2BD86425B14}"/>
              </a:ext>
            </a:extLst>
          </p:cNvPr>
          <p:cNvSpPr/>
          <p:nvPr/>
        </p:nvSpPr>
        <p:spPr>
          <a:xfrm>
            <a:off x="5144427" y="3462026"/>
            <a:ext cx="3874861" cy="1128193"/>
          </a:xfrm>
          <a:prstGeom prst="wedgeRoundRectCallout">
            <a:avLst>
              <a:gd name="adj1" fmla="val -55075"/>
              <a:gd name="adj2" fmla="val -826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Chu vi hình chữ nhật.</a:t>
            </a:r>
            <a:endParaRPr lang="vi-VN" sz="3200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260D48-1F68-270F-00E9-9C673FB8317B}"/>
              </a:ext>
            </a:extLst>
          </p:cNvPr>
          <p:cNvCxnSpPr>
            <a:cxnSpLocks/>
          </p:cNvCxnSpPr>
          <p:nvPr/>
        </p:nvCxnSpPr>
        <p:spPr>
          <a:xfrm>
            <a:off x="5157216" y="2072733"/>
            <a:ext cx="5080041" cy="0"/>
          </a:xfrm>
          <a:prstGeom prst="line">
            <a:avLst/>
          </a:prstGeom>
          <a:ln w="38100">
            <a:solidFill>
              <a:srgbClr val="FF2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718A37-EF05-4BA9-013B-340027983A8F}"/>
              </a:ext>
            </a:extLst>
          </p:cNvPr>
          <p:cNvCxnSpPr>
            <a:cxnSpLocks/>
          </p:cNvCxnSpPr>
          <p:nvPr/>
        </p:nvCxnSpPr>
        <p:spPr>
          <a:xfrm>
            <a:off x="2456497" y="2661866"/>
            <a:ext cx="1173671" cy="0"/>
          </a:xfrm>
          <a:prstGeom prst="line">
            <a:avLst/>
          </a:prstGeom>
          <a:ln w="38100">
            <a:solidFill>
              <a:srgbClr val="FF2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9" name="Straight Connector 12288">
            <a:extLst>
              <a:ext uri="{FF2B5EF4-FFF2-40B4-BE49-F238E27FC236}">
                <a16:creationId xmlns:a16="http://schemas.microsoft.com/office/drawing/2014/main" id="{DB53F3D0-90CD-3DE8-5292-1EDB354B77E2}"/>
              </a:ext>
            </a:extLst>
          </p:cNvPr>
          <p:cNvCxnSpPr>
            <a:cxnSpLocks/>
          </p:cNvCxnSpPr>
          <p:nvPr/>
        </p:nvCxnSpPr>
        <p:spPr>
          <a:xfrm>
            <a:off x="4539611" y="2661866"/>
            <a:ext cx="304076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831DF78-52D2-B6EF-E61B-4B59FEBA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799" y="5177685"/>
            <a:ext cx="1508309" cy="15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1"/>
          <a:stretch/>
        </p:blipFill>
        <p:spPr>
          <a:xfrm>
            <a:off x="195761" y="228594"/>
            <a:ext cx="11800476" cy="6019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DE3F06-0DF9-18E6-A676-CE4B61ACF420}"/>
              </a:ext>
            </a:extLst>
          </p:cNvPr>
          <p:cNvGrpSpPr/>
          <p:nvPr/>
        </p:nvGrpSpPr>
        <p:grpSpPr>
          <a:xfrm>
            <a:off x="1687722" y="983630"/>
            <a:ext cx="749816" cy="723737"/>
            <a:chOff x="759165" y="667568"/>
            <a:chExt cx="621804" cy="6001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83B2A13-59FE-DDD5-64C0-D12AE88E3BA0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E9C4B7-1EF2-1ED5-8F9F-D725B5F3E0A9}"/>
                </a:ext>
              </a:extLst>
            </p:cNvPr>
            <p:cNvSpPr txBox="1"/>
            <p:nvPr/>
          </p:nvSpPr>
          <p:spPr>
            <a:xfrm>
              <a:off x="857186" y="667568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3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97112C-E42B-9AF3-0B3B-792F21604D69}"/>
              </a:ext>
            </a:extLst>
          </p:cNvPr>
          <p:cNvSpPr txBox="1"/>
          <p:nvPr/>
        </p:nvSpPr>
        <p:spPr>
          <a:xfrm>
            <a:off x="2437538" y="983630"/>
            <a:ext cx="7820261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/>
              <a:t>Một bàn bóng bàn dành cho trẻ em có mặt là hình chữ nhật, chiều dài 152 cm, chiều rộng 71 cm. Tính chu vi mặt bàn đó.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DFF3B9-8D95-9CC0-CD5B-B7CBF9E22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3" y="2799954"/>
            <a:ext cx="2102400" cy="41148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260D48-1F68-270F-00E9-9C673FB8317B}"/>
              </a:ext>
            </a:extLst>
          </p:cNvPr>
          <p:cNvCxnSpPr>
            <a:cxnSpLocks/>
          </p:cNvCxnSpPr>
          <p:nvPr/>
        </p:nvCxnSpPr>
        <p:spPr>
          <a:xfrm>
            <a:off x="5157216" y="2072733"/>
            <a:ext cx="5080041" cy="0"/>
          </a:xfrm>
          <a:prstGeom prst="line">
            <a:avLst/>
          </a:prstGeom>
          <a:ln w="38100">
            <a:solidFill>
              <a:srgbClr val="FF2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718A37-EF05-4BA9-013B-340027983A8F}"/>
              </a:ext>
            </a:extLst>
          </p:cNvPr>
          <p:cNvCxnSpPr>
            <a:cxnSpLocks/>
          </p:cNvCxnSpPr>
          <p:nvPr/>
        </p:nvCxnSpPr>
        <p:spPr>
          <a:xfrm>
            <a:off x="2456497" y="2661866"/>
            <a:ext cx="1173671" cy="0"/>
          </a:xfrm>
          <a:prstGeom prst="line">
            <a:avLst/>
          </a:prstGeom>
          <a:ln w="38100">
            <a:solidFill>
              <a:srgbClr val="FF2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9" name="Straight Connector 12288">
            <a:extLst>
              <a:ext uri="{FF2B5EF4-FFF2-40B4-BE49-F238E27FC236}">
                <a16:creationId xmlns:a16="http://schemas.microsoft.com/office/drawing/2014/main" id="{DB53F3D0-90CD-3DE8-5292-1EDB354B77E2}"/>
              </a:ext>
            </a:extLst>
          </p:cNvPr>
          <p:cNvCxnSpPr>
            <a:cxnSpLocks/>
          </p:cNvCxnSpPr>
          <p:nvPr/>
        </p:nvCxnSpPr>
        <p:spPr>
          <a:xfrm>
            <a:off x="4539611" y="2661866"/>
            <a:ext cx="304076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2E9806-C468-2E7A-5497-7BBE263841A3}"/>
              </a:ext>
            </a:extLst>
          </p:cNvPr>
          <p:cNvSpPr txBox="1"/>
          <p:nvPr/>
        </p:nvSpPr>
        <p:spPr>
          <a:xfrm>
            <a:off x="3540425" y="2753301"/>
            <a:ext cx="67509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Tìm chu vi</a:t>
            </a:r>
          </a:p>
          <a:p>
            <a:pPr algn="just"/>
            <a:r>
              <a:rPr lang="en-US" sz="2800">
                <a:solidFill>
                  <a:schemeClr val="tx1"/>
                </a:solidFill>
              </a:rPr>
              <a:t>→ Nghĩ ngay tới quy tắc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EC01A-BED7-C3AA-529F-B4F3552D627C}"/>
              </a:ext>
            </a:extLst>
          </p:cNvPr>
          <p:cNvSpPr txBox="1"/>
          <p:nvPr/>
        </p:nvSpPr>
        <p:spPr>
          <a:xfrm>
            <a:off x="3540425" y="3696709"/>
            <a:ext cx="7287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→ Nếu quên quy tắc, nhớ tới thao tác tô đầu ngón tay vòng theo các cạnh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BDD07-3E05-A25D-D6F9-ACB37611FB15}"/>
              </a:ext>
            </a:extLst>
          </p:cNvPr>
          <p:cNvSpPr txBox="1"/>
          <p:nvPr/>
        </p:nvSpPr>
        <p:spPr>
          <a:xfrm>
            <a:off x="3509754" y="4616596"/>
            <a:ext cx="7287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→ Tính tổng độ dài cả 4 cạnh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7EF9F-05A8-0A12-CAE8-DBA3D9994058}"/>
              </a:ext>
            </a:extLst>
          </p:cNvPr>
          <p:cNvSpPr txBox="1"/>
          <p:nvPr/>
        </p:nvSpPr>
        <p:spPr>
          <a:xfrm>
            <a:off x="3509754" y="5063795"/>
            <a:ext cx="7287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→ Chiều dài là số đo mỗi cạnh dài, chiều rộng là số đo mỗi cạnh ngắn.</a:t>
            </a:r>
            <a:endParaRPr lang="vi-VN" sz="2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6158D1-3DE5-4739-11E3-419F814E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5321">
            <a:off x="10421300" y="5245822"/>
            <a:ext cx="1508309" cy="15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51"/>
          <a:stretch/>
        </p:blipFill>
        <p:spPr>
          <a:xfrm>
            <a:off x="195761" y="228594"/>
            <a:ext cx="11800476" cy="6019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DE3F06-0DF9-18E6-A676-CE4B61ACF420}"/>
              </a:ext>
            </a:extLst>
          </p:cNvPr>
          <p:cNvGrpSpPr/>
          <p:nvPr/>
        </p:nvGrpSpPr>
        <p:grpSpPr>
          <a:xfrm>
            <a:off x="1687722" y="983630"/>
            <a:ext cx="749816" cy="723737"/>
            <a:chOff x="759165" y="667568"/>
            <a:chExt cx="621804" cy="6001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83B2A13-59FE-DDD5-64C0-D12AE88E3BA0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E9C4B7-1EF2-1ED5-8F9F-D725B5F3E0A9}"/>
                </a:ext>
              </a:extLst>
            </p:cNvPr>
            <p:cNvSpPr txBox="1"/>
            <p:nvPr/>
          </p:nvSpPr>
          <p:spPr>
            <a:xfrm>
              <a:off x="857186" y="667568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LNTH-Hoa Nho LNTH" pitchFamily="2" charset="0"/>
                </a:rPr>
                <a:t>3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97112C-E42B-9AF3-0B3B-792F21604D69}"/>
              </a:ext>
            </a:extLst>
          </p:cNvPr>
          <p:cNvSpPr txBox="1"/>
          <p:nvPr/>
        </p:nvSpPr>
        <p:spPr>
          <a:xfrm>
            <a:off x="2437538" y="983630"/>
            <a:ext cx="7820261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/>
              <a:t>Một bàn bóng bàn dành cho trẻ em có mặt là hình chữ nhật, chiều dài 152 cm, chiều rộng 71 cm. Tính chu vi mặt bàn đó.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DFF3B9-8D95-9CC0-CD5B-B7CBF9E22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23" y="2799954"/>
            <a:ext cx="2102400" cy="41148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260D48-1F68-270F-00E9-9C673FB8317B}"/>
              </a:ext>
            </a:extLst>
          </p:cNvPr>
          <p:cNvCxnSpPr>
            <a:cxnSpLocks/>
          </p:cNvCxnSpPr>
          <p:nvPr/>
        </p:nvCxnSpPr>
        <p:spPr>
          <a:xfrm>
            <a:off x="5157216" y="2072733"/>
            <a:ext cx="5080041" cy="0"/>
          </a:xfrm>
          <a:prstGeom prst="line">
            <a:avLst/>
          </a:prstGeom>
          <a:ln w="38100">
            <a:solidFill>
              <a:srgbClr val="FF2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718A37-EF05-4BA9-013B-340027983A8F}"/>
              </a:ext>
            </a:extLst>
          </p:cNvPr>
          <p:cNvCxnSpPr>
            <a:cxnSpLocks/>
          </p:cNvCxnSpPr>
          <p:nvPr/>
        </p:nvCxnSpPr>
        <p:spPr>
          <a:xfrm>
            <a:off x="2456497" y="2661866"/>
            <a:ext cx="1173671" cy="0"/>
          </a:xfrm>
          <a:prstGeom prst="line">
            <a:avLst/>
          </a:prstGeom>
          <a:ln w="38100">
            <a:solidFill>
              <a:srgbClr val="FF2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89" name="Straight Connector 12288">
            <a:extLst>
              <a:ext uri="{FF2B5EF4-FFF2-40B4-BE49-F238E27FC236}">
                <a16:creationId xmlns:a16="http://schemas.microsoft.com/office/drawing/2014/main" id="{DB53F3D0-90CD-3DE8-5292-1EDB354B77E2}"/>
              </a:ext>
            </a:extLst>
          </p:cNvPr>
          <p:cNvCxnSpPr>
            <a:cxnSpLocks/>
          </p:cNvCxnSpPr>
          <p:nvPr/>
        </p:nvCxnSpPr>
        <p:spPr>
          <a:xfrm>
            <a:off x="4539611" y="2661866"/>
            <a:ext cx="304076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D13790-52BC-CD42-D21A-4567D3612630}"/>
              </a:ext>
            </a:extLst>
          </p:cNvPr>
          <p:cNvSpPr txBox="1"/>
          <p:nvPr/>
        </p:nvSpPr>
        <p:spPr>
          <a:xfrm>
            <a:off x="6191618" y="3689067"/>
            <a:ext cx="18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u="sng"/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4FCCF-8EF6-1EE2-944F-448EA6347D45}"/>
              </a:ext>
            </a:extLst>
          </p:cNvPr>
          <p:cNvSpPr txBox="1"/>
          <p:nvPr/>
        </p:nvSpPr>
        <p:spPr>
          <a:xfrm>
            <a:off x="5134414" y="4413563"/>
            <a:ext cx="402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/>
              <a:t>(152 + 71) x 2 = 446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F1679-5A84-C01F-1AED-0F2CD15BF8D2}"/>
              </a:ext>
            </a:extLst>
          </p:cNvPr>
          <p:cNvSpPr txBox="1"/>
          <p:nvPr/>
        </p:nvSpPr>
        <p:spPr>
          <a:xfrm>
            <a:off x="4717162" y="5054337"/>
            <a:ext cx="5190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/>
              <a:t>Chu vi mặt bàn là 446 cm.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A738A-53F8-D499-FCC4-8B1852AF22C6}"/>
              </a:ext>
            </a:extLst>
          </p:cNvPr>
          <p:cNvSpPr txBox="1"/>
          <p:nvPr/>
        </p:nvSpPr>
        <p:spPr>
          <a:xfrm>
            <a:off x="3630168" y="3391338"/>
            <a:ext cx="6872213" cy="3089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ự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i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ệ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 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á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â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endParaRPr lang="en-US" sz="6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F90C32-719D-0A77-DA18-AF7751C5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799" y="5177685"/>
            <a:ext cx="1508309" cy="15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9" grpId="0"/>
      <p:bldP spid="1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1"/>
          <a:stretch/>
        </p:blipFill>
        <p:spPr>
          <a:xfrm>
            <a:off x="195761" y="228593"/>
            <a:ext cx="11800476" cy="6411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617704" y="1062230"/>
            <a:ext cx="711025" cy="769440"/>
            <a:chOff x="759165" y="654959"/>
            <a:chExt cx="589635" cy="6380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25017" y="6549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295399" y="1069403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Chọn ý trả lời thích hợp.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46343E-26B8-012C-CC20-F93A356C2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04" y="2034066"/>
            <a:ext cx="6827664" cy="4293616"/>
          </a:xfrm>
          <a:prstGeom prst="roundRect">
            <a:avLst>
              <a:gd name="adj" fmla="val 7851"/>
            </a:avLst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F81904-0CBD-C52B-3245-9A6FDC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327" y="316899"/>
            <a:ext cx="1660124" cy="16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40B285-1FE9-D112-EFA0-063BEF5D9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911" y="2962241"/>
            <a:ext cx="2597478" cy="149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51"/>
          <a:stretch/>
        </p:blipFill>
        <p:spPr>
          <a:xfrm>
            <a:off x="195761" y="228593"/>
            <a:ext cx="11800476" cy="6411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1617704" y="1062230"/>
            <a:ext cx="711025" cy="769440"/>
            <a:chOff x="759165" y="654959"/>
            <a:chExt cx="589635" cy="6380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25017" y="6549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295399" y="1069403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Chọn ý trả lời thích hợp.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46343E-26B8-012C-CC20-F93A356C2F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49" b="50815"/>
          <a:stretch/>
        </p:blipFill>
        <p:spPr>
          <a:xfrm>
            <a:off x="1697113" y="2048855"/>
            <a:ext cx="2039896" cy="1315824"/>
          </a:xfrm>
          <a:prstGeom prst="roundRect">
            <a:avLst>
              <a:gd name="adj" fmla="val 7851"/>
            </a:avLst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F81904-0CBD-C52B-3245-9A6FDC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327" y="217504"/>
            <a:ext cx="1660124" cy="16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7DCD3-AC6D-2521-4288-7DFC321A5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20" t="50815" r="53269"/>
          <a:stretch/>
        </p:blipFill>
        <p:spPr>
          <a:xfrm>
            <a:off x="6190797" y="2048855"/>
            <a:ext cx="2039896" cy="1315824"/>
          </a:xfrm>
          <a:prstGeom prst="roundRect">
            <a:avLst>
              <a:gd name="adj" fmla="val 7851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F614E-6CB9-55A1-F16E-0D6E9AE46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95" t="-941" r="2154" b="51756"/>
          <a:stretch/>
        </p:blipFill>
        <p:spPr>
          <a:xfrm>
            <a:off x="3943955" y="2048855"/>
            <a:ext cx="2039896" cy="1315824"/>
          </a:xfrm>
          <a:prstGeom prst="roundRect">
            <a:avLst>
              <a:gd name="adj" fmla="val 7851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F989F2-298B-C531-C80F-9E61C8D41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26" t="50815" r="1423"/>
          <a:stretch/>
        </p:blipFill>
        <p:spPr>
          <a:xfrm>
            <a:off x="8437638" y="2048855"/>
            <a:ext cx="2039896" cy="1315824"/>
          </a:xfrm>
          <a:prstGeom prst="roundRect">
            <a:avLst>
              <a:gd name="adj" fmla="val 7851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3AA9DF-A7AB-1825-401C-2A86317E350A}"/>
                  </a:ext>
                </a:extLst>
              </p:cNvPr>
              <p:cNvSpPr txBox="1"/>
              <p:nvPr/>
            </p:nvSpPr>
            <p:spPr>
              <a:xfrm>
                <a:off x="2392628" y="4479758"/>
                <a:ext cx="89997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/>
                  <a:t>+ 1 kg → Nghĩ ngay đến sức nặng của chai nước 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800"/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3AA9DF-A7AB-1825-401C-2A86317E3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28" y="4479758"/>
                <a:ext cx="8999774" cy="523220"/>
              </a:xfrm>
              <a:prstGeom prst="rect">
                <a:avLst/>
              </a:prstGeom>
              <a:blipFill>
                <a:blip r:embed="rId7"/>
                <a:stretch>
                  <a:fillRect l="-1354" t="-11628" b="-325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D14AEBC-6899-BA1E-E0F0-35EEF4BD72C8}"/>
              </a:ext>
            </a:extLst>
          </p:cNvPr>
          <p:cNvSpPr txBox="1"/>
          <p:nvPr/>
        </p:nvSpPr>
        <p:spPr>
          <a:xfrm>
            <a:off x="2392628" y="5014257"/>
            <a:ext cx="899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+ 1 g → Nghĩ tới sức nặng của 5 hạt đậu đen.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01546-21D4-688A-F25A-4678D782088C}"/>
              </a:ext>
            </a:extLst>
          </p:cNvPr>
          <p:cNvSpPr txBox="1"/>
          <p:nvPr/>
        </p:nvSpPr>
        <p:spPr>
          <a:xfrm>
            <a:off x="2392628" y="5599693"/>
            <a:ext cx="8999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/>
              <a:t>+ 1 kg = 1 000 g.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6681EA-BAE6-5920-9A48-6BF5BF1E1190}"/>
              </a:ext>
            </a:extLst>
          </p:cNvPr>
          <p:cNvGrpSpPr/>
          <p:nvPr/>
        </p:nvGrpSpPr>
        <p:grpSpPr>
          <a:xfrm>
            <a:off x="1385111" y="3551989"/>
            <a:ext cx="9403455" cy="954107"/>
            <a:chOff x="1385111" y="3551989"/>
            <a:chExt cx="9403455" cy="9541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63E367-3D2A-BAA3-6DA4-8C52DF34D9B8}"/>
                </a:ext>
              </a:extLst>
            </p:cNvPr>
            <p:cNvSpPr txBox="1"/>
            <p:nvPr/>
          </p:nvSpPr>
          <p:spPr>
            <a:xfrm>
              <a:off x="1788792" y="3551989"/>
              <a:ext cx="899977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/>
                <a:t>Nhận biết về khối lượng (nặng, nhẹ thế nào) thì liên tưởng tới </a:t>
              </a:r>
              <a:r>
                <a:rPr lang="en-US" sz="2800" b="1" i="1"/>
                <a:t>độ nặng </a:t>
              </a:r>
              <a:r>
                <a:rPr lang="en-US" sz="2800"/>
                <a:t>của hai đơn vị đo khối lượng đã học.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0D4806D-991D-4553-FC63-82181787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111" y="3651932"/>
              <a:ext cx="415837" cy="415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617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1"/>
          <a:stretch/>
        </p:blipFill>
        <p:spPr>
          <a:xfrm>
            <a:off x="670491" y="365089"/>
            <a:ext cx="10851018" cy="6057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2165586" y="1067360"/>
            <a:ext cx="711025" cy="769440"/>
            <a:chOff x="759165" y="654959"/>
            <a:chExt cx="589635" cy="6380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25017" y="6549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843281" y="1074533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Chọn ý trả lời thích hợp.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46343E-26B8-012C-CC20-F93A356C2F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049" b="50815"/>
          <a:stretch/>
        </p:blipFill>
        <p:spPr>
          <a:xfrm>
            <a:off x="3763497" y="1991071"/>
            <a:ext cx="4665006" cy="3009137"/>
          </a:xfrm>
          <a:prstGeom prst="roundRect">
            <a:avLst>
              <a:gd name="adj" fmla="val 7851"/>
            </a:avLst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F81904-0CBD-C52B-3245-9A6FDC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794" y="286404"/>
            <a:ext cx="1660124" cy="16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201546-21D4-688A-F25A-4678D782088C}"/>
                  </a:ext>
                </a:extLst>
              </p:cNvPr>
              <p:cNvSpPr txBox="1"/>
              <p:nvPr/>
            </p:nvSpPr>
            <p:spPr>
              <a:xfrm>
                <a:off x="2393751" y="5085749"/>
                <a:ext cx="754704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/>
                  <a:t>30 g &lt; 1 000 g, 1 000 g = 1 kg</a:t>
                </a:r>
              </a:p>
              <a:p>
                <a:pPr algn="just"/>
                <a:r>
                  <a:rPr lang="en-US" sz="3200"/>
                  <a:t>→Nếu chọn B thì Hà nhẹ hơn chai nước 1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200"/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201546-21D4-688A-F25A-4678D7820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751" y="5085749"/>
                <a:ext cx="7547043" cy="1077218"/>
              </a:xfrm>
              <a:prstGeom prst="rect">
                <a:avLst/>
              </a:prstGeom>
              <a:blipFill>
                <a:blip r:embed="rId8"/>
                <a:stretch>
                  <a:fillRect l="-2100" t="-7345" b="-180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074B816-A36D-AEB2-FF12-A212A13610AB}"/>
              </a:ext>
            </a:extLst>
          </p:cNvPr>
          <p:cNvSpPr/>
          <p:nvPr/>
        </p:nvSpPr>
        <p:spPr>
          <a:xfrm>
            <a:off x="5334644" y="3856013"/>
            <a:ext cx="416421" cy="416421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1"/>
          <a:stretch/>
        </p:blipFill>
        <p:spPr>
          <a:xfrm>
            <a:off x="670491" y="365089"/>
            <a:ext cx="10851018" cy="6057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2165586" y="1177088"/>
            <a:ext cx="711025" cy="769440"/>
            <a:chOff x="759165" y="654959"/>
            <a:chExt cx="589635" cy="6380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25017" y="6549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843281" y="1184261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Chọn ý trả lời thích hợp.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F81904-0CBD-C52B-3245-9A6FDC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794" y="286404"/>
            <a:ext cx="1660124" cy="16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201546-21D4-688A-F25A-4678D782088C}"/>
                  </a:ext>
                </a:extLst>
              </p:cNvPr>
              <p:cNvSpPr txBox="1"/>
              <p:nvPr/>
            </p:nvSpPr>
            <p:spPr>
              <a:xfrm>
                <a:off x="2420848" y="5388524"/>
                <a:ext cx="73503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/>
                  <a:t>Tờ giấy không thể nặng bằng chai nước 1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200"/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201546-21D4-688A-F25A-4678D7820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848" y="5388524"/>
                <a:ext cx="7350304" cy="584775"/>
              </a:xfrm>
              <a:prstGeom prst="rect">
                <a:avLst/>
              </a:prstGeom>
              <a:blipFill>
                <a:blip r:embed="rId7"/>
                <a:stretch>
                  <a:fillRect l="-2073" t="-12500" r="-912" b="-34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19DFF6F-8DB1-C7FF-4853-A626FB51FA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895" t="-941" r="2154" b="51756"/>
          <a:stretch/>
        </p:blipFill>
        <p:spPr>
          <a:xfrm>
            <a:off x="3692353" y="2093943"/>
            <a:ext cx="4807294" cy="3100919"/>
          </a:xfrm>
          <a:prstGeom prst="roundRect">
            <a:avLst>
              <a:gd name="adj" fmla="val 7851"/>
            </a:avLst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74B816-A36D-AEB2-FF12-A212A13610AB}"/>
              </a:ext>
            </a:extLst>
          </p:cNvPr>
          <p:cNvSpPr/>
          <p:nvPr/>
        </p:nvSpPr>
        <p:spPr>
          <a:xfrm>
            <a:off x="5453516" y="4466722"/>
            <a:ext cx="416421" cy="416421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1"/>
          <a:stretch/>
        </p:blipFill>
        <p:spPr>
          <a:xfrm>
            <a:off x="670491" y="365089"/>
            <a:ext cx="10851018" cy="6057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2165586" y="1177088"/>
            <a:ext cx="711025" cy="769440"/>
            <a:chOff x="759165" y="654959"/>
            <a:chExt cx="589635" cy="6380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25017" y="6549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843281" y="1184261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Chọn ý trả lời thích hợp.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F81904-0CBD-C52B-3245-9A6FDC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794" y="286404"/>
            <a:ext cx="1660124" cy="16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201546-21D4-688A-F25A-4678D782088C}"/>
                  </a:ext>
                </a:extLst>
              </p:cNvPr>
              <p:cNvSpPr txBox="1"/>
              <p:nvPr/>
            </p:nvSpPr>
            <p:spPr>
              <a:xfrm>
                <a:off x="2578510" y="5024669"/>
                <a:ext cx="703497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/>
                  <a:t>Nâng quyển sách Toán 3 trên tay, nhớ lại sức nặng của chai nước 1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200"/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201546-21D4-688A-F25A-4678D7820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510" y="5024669"/>
                <a:ext cx="7034979" cy="1077218"/>
              </a:xfrm>
              <a:prstGeom prst="rect">
                <a:avLst/>
              </a:prstGeom>
              <a:blipFill>
                <a:blip r:embed="rId7"/>
                <a:stretch>
                  <a:fillRect l="-2253" t="-7345" r="-2166" b="-180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EEC83AC-88D4-C4DA-7840-3FD025B4E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220" t="50815" r="53269"/>
          <a:stretch/>
        </p:blipFill>
        <p:spPr>
          <a:xfrm>
            <a:off x="3740766" y="2022431"/>
            <a:ext cx="4489704" cy="2896060"/>
          </a:xfrm>
          <a:prstGeom prst="roundRect">
            <a:avLst>
              <a:gd name="adj" fmla="val 7851"/>
            </a:avLst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74B816-A36D-AEB2-FF12-A212A13610AB}"/>
              </a:ext>
            </a:extLst>
          </p:cNvPr>
          <p:cNvSpPr/>
          <p:nvPr/>
        </p:nvSpPr>
        <p:spPr>
          <a:xfrm>
            <a:off x="5288924" y="4148307"/>
            <a:ext cx="416421" cy="416421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332B-AE30-033F-B89F-BBFEA228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EEC7C-9222-53B9-18A3-5E8577044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51"/>
          <a:stretch/>
        </p:blipFill>
        <p:spPr>
          <a:xfrm>
            <a:off x="670491" y="365089"/>
            <a:ext cx="10851018" cy="6057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EF7F4D-1EC9-A535-4B22-284A45BE0D4E}"/>
              </a:ext>
            </a:extLst>
          </p:cNvPr>
          <p:cNvGrpSpPr/>
          <p:nvPr/>
        </p:nvGrpSpPr>
        <p:grpSpPr>
          <a:xfrm>
            <a:off x="2165586" y="1177088"/>
            <a:ext cx="711025" cy="769440"/>
            <a:chOff x="759165" y="654959"/>
            <a:chExt cx="589635" cy="63807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83B69-898D-2E66-AE86-CCB75F731611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D4EBA1-911B-3D96-4842-C0D1A7079945}"/>
                </a:ext>
              </a:extLst>
            </p:cNvPr>
            <p:cNvSpPr txBox="1"/>
            <p:nvPr/>
          </p:nvSpPr>
          <p:spPr>
            <a:xfrm>
              <a:off x="825017" y="654959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latin typeface="LNTH-Hoa Nho LNTH" pitchFamily="2" charset="0"/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B73D444-70EF-3EED-0509-A510428F6007}"/>
              </a:ext>
            </a:extLst>
          </p:cNvPr>
          <p:cNvSpPr txBox="1"/>
          <p:nvPr/>
        </p:nvSpPr>
        <p:spPr>
          <a:xfrm>
            <a:off x="2843281" y="1184261"/>
            <a:ext cx="770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2525"/>
                </a:solidFill>
              </a:rPr>
              <a:t>Chọn ý trả lời thích hợp.</a:t>
            </a:r>
            <a:endParaRPr lang="vi-VN" sz="4800" b="1" dirty="0">
              <a:solidFill>
                <a:srgbClr val="FF2525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F81904-0CBD-C52B-3245-9A6FDC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794" y="286404"/>
            <a:ext cx="1660124" cy="16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201546-21D4-688A-F25A-4678D782088C}"/>
              </a:ext>
            </a:extLst>
          </p:cNvPr>
          <p:cNvSpPr txBox="1"/>
          <p:nvPr/>
        </p:nvSpPr>
        <p:spPr>
          <a:xfrm>
            <a:off x="2081019" y="5316565"/>
            <a:ext cx="8260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/>
              <a:t>So sánh sức nặng của cục gôm và 5 hạt đậu đen.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7065B-4D22-714D-27DC-7BFD18A241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26" t="50815" r="1423"/>
          <a:stretch/>
        </p:blipFill>
        <p:spPr>
          <a:xfrm>
            <a:off x="3720313" y="2223085"/>
            <a:ext cx="4541900" cy="2929728"/>
          </a:xfrm>
          <a:prstGeom prst="roundRect">
            <a:avLst>
              <a:gd name="adj" fmla="val 7851"/>
            </a:avLst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74B816-A36D-AEB2-FF12-A212A13610AB}"/>
              </a:ext>
            </a:extLst>
          </p:cNvPr>
          <p:cNvSpPr/>
          <p:nvPr/>
        </p:nvSpPr>
        <p:spPr>
          <a:xfrm>
            <a:off x="5334644" y="4029749"/>
            <a:ext cx="416421" cy="416421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eng-chuong-cua-www-tiengdong_com">
            <a:hlinkClick r:id="" action="ppaction://media"/>
            <a:extLst>
              <a:ext uri="{FF2B5EF4-FFF2-40B4-BE49-F238E27FC236}">
                <a16:creationId xmlns:a16="http://schemas.microsoft.com/office/drawing/2014/main" id="{11BE295E-DE5F-8DBF-6CB0-82DDD4A6D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4399" y="436912"/>
            <a:ext cx="487363" cy="487363"/>
          </a:xfrm>
          <a:prstGeom prst="rect">
            <a:avLst/>
          </a:prstGeom>
        </p:spPr>
      </p:pic>
      <p:pic>
        <p:nvPicPr>
          <p:cNvPr id="15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C2212E29-39AA-41C8-1640-B8B5B4A975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717" y="249301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4F1F78-52E7-E94F-CFAA-4FB9B20134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4CDC0A7-2BC9-FEF1-CC0B-96E4CC9677B6}"/>
              </a:ext>
            </a:extLst>
          </p:cNvPr>
          <p:cNvSpPr/>
          <p:nvPr/>
        </p:nvSpPr>
        <p:spPr>
          <a:xfrm>
            <a:off x="1802160" y="137161"/>
            <a:ext cx="8862001" cy="896112"/>
          </a:xfrm>
          <a:prstGeom prst="wedgeRoundRectCallout">
            <a:avLst>
              <a:gd name="adj1" fmla="val -39495"/>
              <a:gd name="adj2" fmla="val 100916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Cảm ơn các con đã giúp cô thực hiện việc nhà nhé!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CAB38DC-52B1-FC0E-A921-38E3CE73FB3F}"/>
              </a:ext>
            </a:extLst>
          </p:cNvPr>
          <p:cNvSpPr/>
          <p:nvPr/>
        </p:nvSpPr>
        <p:spPr>
          <a:xfrm>
            <a:off x="3230880" y="137161"/>
            <a:ext cx="6945600" cy="1051559"/>
          </a:xfrm>
          <a:prstGeom prst="wedgeRoundRectCallout">
            <a:avLst>
              <a:gd name="adj1" fmla="val 36000"/>
              <a:gd name="adj2" fmla="val 85610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À! Kobi và ba về nhà rồi đấy. Cùng mang thức ăn cho họ thôi nào!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8673D44-0546-9F02-B0E3-D21D276A8900}"/>
              </a:ext>
            </a:extLst>
          </p:cNvPr>
          <p:cNvGrpSpPr/>
          <p:nvPr/>
        </p:nvGrpSpPr>
        <p:grpSpPr>
          <a:xfrm>
            <a:off x="0" y="-1"/>
            <a:ext cx="12192000" cy="6924583"/>
            <a:chOff x="0" y="-1"/>
            <a:chExt cx="12192000" cy="6924583"/>
          </a:xfrm>
        </p:grpSpPr>
        <p:sp>
          <p:nvSpPr>
            <p:cNvPr id="2" name="TextBox 7">
              <a:extLst>
                <a:ext uri="{FF2B5EF4-FFF2-40B4-BE49-F238E27FC236}">
                  <a16:creationId xmlns:a16="http://schemas.microsoft.com/office/drawing/2014/main" id="{E46A2B76-6F47-B289-454D-66FEC58523DB}"/>
                </a:ext>
              </a:extLst>
            </p:cNvPr>
            <p:cNvSpPr txBox="1"/>
            <p:nvPr/>
          </p:nvSpPr>
          <p:spPr>
            <a:xfrm>
              <a:off x="5246427" y="3104655"/>
              <a:ext cx="1699146" cy="648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Phạm</a:t>
              </a:r>
              <a:r>
                <a:rPr lang="en-SG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SG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Thị</a:t>
              </a:r>
              <a:r>
                <a:rPr lang="en-SG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SG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Hồng</a:t>
              </a:r>
              <a:r>
                <a:rPr lang="en-SG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SG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Giang</a:t>
              </a:r>
              <a:endParaRPr lang="en-SG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3E2C4-F265-E09E-7C2A-0683B639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2000" cy="6924583"/>
            </a:xfrm>
            <a:prstGeom prst="rect">
              <a:avLst/>
            </a:prstGeom>
          </p:spPr>
        </p:pic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B534254-05BC-F09B-D243-A0020B8108CA}"/>
              </a:ext>
            </a:extLst>
          </p:cNvPr>
          <p:cNvSpPr/>
          <p:nvPr/>
        </p:nvSpPr>
        <p:spPr>
          <a:xfrm>
            <a:off x="2897658" y="770383"/>
            <a:ext cx="7736814" cy="1654359"/>
          </a:xfrm>
          <a:prstGeom prst="wedgeRoundRectCallout">
            <a:avLst>
              <a:gd name="adj1" fmla="val -56053"/>
              <a:gd name="adj2" fmla="val -19418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Chào các con. Cô là mẹ của Kobi. Các con hãy đồng hành cùng cô trong các hoạt động của gia đình robot nhé!</a:t>
            </a:r>
          </a:p>
        </p:txBody>
      </p:sp>
    </p:spTree>
    <p:extLst>
      <p:ext uri="{BB962C8B-B14F-4D97-AF65-F5344CB8AC3E}">
        <p14:creationId xmlns:p14="http://schemas.microsoft.com/office/powerpoint/2010/main" val="20747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6CF96D-7846-04D0-029D-445FBC704422}"/>
              </a:ext>
            </a:extLst>
          </p:cNvPr>
          <p:cNvGrpSpPr/>
          <p:nvPr/>
        </p:nvGrpSpPr>
        <p:grpSpPr>
          <a:xfrm>
            <a:off x="477519" y="195642"/>
            <a:ext cx="7144329" cy="6778101"/>
            <a:chOff x="477519" y="195642"/>
            <a:chExt cx="7144329" cy="67781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806CCF-13CE-7443-2178-D601175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115" y="3267996"/>
              <a:ext cx="5855533" cy="3705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3EEE4-2B0C-146B-FE41-A85D420F9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4C3473-A250-880D-05CA-A3EF47C486B1}"/>
              </a:ext>
            </a:extLst>
          </p:cNvPr>
          <p:cNvSpPr/>
          <p:nvPr/>
        </p:nvSpPr>
        <p:spPr>
          <a:xfrm>
            <a:off x="795528" y="390144"/>
            <a:ext cx="10686288" cy="1584960"/>
          </a:xfrm>
          <a:custGeom>
            <a:avLst/>
            <a:gdLst>
              <a:gd name="connsiteX0" fmla="*/ 0 w 10686288"/>
              <a:gd name="connsiteY0" fmla="*/ 264165 h 1584960"/>
              <a:gd name="connsiteX1" fmla="*/ 289989 w 10686288"/>
              <a:gd name="connsiteY1" fmla="*/ 0 h 1584960"/>
              <a:gd name="connsiteX2" fmla="*/ 10396298 w 10686288"/>
              <a:gd name="connsiteY2" fmla="*/ 0 h 1584960"/>
              <a:gd name="connsiteX3" fmla="*/ 10686288 w 10686288"/>
              <a:gd name="connsiteY3" fmla="*/ 264165 h 1584960"/>
              <a:gd name="connsiteX4" fmla="*/ 10686288 w 10686288"/>
              <a:gd name="connsiteY4" fmla="*/ 1320794 h 1584960"/>
              <a:gd name="connsiteX5" fmla="*/ 10396298 w 10686288"/>
              <a:gd name="connsiteY5" fmla="*/ 1584960 h 1584960"/>
              <a:gd name="connsiteX6" fmla="*/ 289989 w 10686288"/>
              <a:gd name="connsiteY6" fmla="*/ 1584960 h 1584960"/>
              <a:gd name="connsiteX7" fmla="*/ 0 w 10686288"/>
              <a:gd name="connsiteY7" fmla="*/ 1320794 h 1584960"/>
              <a:gd name="connsiteX8" fmla="*/ 0 w 10686288"/>
              <a:gd name="connsiteY8" fmla="*/ 264165 h 1584960"/>
              <a:gd name="connsiteX0" fmla="*/ 0 w 10686288"/>
              <a:gd name="connsiteY0" fmla="*/ 264165 h 1584960"/>
              <a:gd name="connsiteX1" fmla="*/ 289989 w 10686288"/>
              <a:gd name="connsiteY1" fmla="*/ 0 h 1584960"/>
              <a:gd name="connsiteX2" fmla="*/ 10396298 w 10686288"/>
              <a:gd name="connsiteY2" fmla="*/ 0 h 1584960"/>
              <a:gd name="connsiteX3" fmla="*/ 10686288 w 10686288"/>
              <a:gd name="connsiteY3" fmla="*/ 264165 h 1584960"/>
              <a:gd name="connsiteX4" fmla="*/ 10686288 w 10686288"/>
              <a:gd name="connsiteY4" fmla="*/ 1320794 h 1584960"/>
              <a:gd name="connsiteX5" fmla="*/ 10396298 w 10686288"/>
              <a:gd name="connsiteY5" fmla="*/ 1584960 h 1584960"/>
              <a:gd name="connsiteX6" fmla="*/ 289989 w 10686288"/>
              <a:gd name="connsiteY6" fmla="*/ 1584960 h 1584960"/>
              <a:gd name="connsiteX7" fmla="*/ 0 w 10686288"/>
              <a:gd name="connsiteY7" fmla="*/ 1320794 h 1584960"/>
              <a:gd name="connsiteX8" fmla="*/ 0 w 10686288"/>
              <a:gd name="connsiteY8" fmla="*/ 264165 h 1584960"/>
              <a:gd name="connsiteX0" fmla="*/ 0 w 10686288"/>
              <a:gd name="connsiteY0" fmla="*/ 264165 h 1584960"/>
              <a:gd name="connsiteX1" fmla="*/ 289989 w 10686288"/>
              <a:gd name="connsiteY1" fmla="*/ 0 h 1584960"/>
              <a:gd name="connsiteX2" fmla="*/ 10396298 w 10686288"/>
              <a:gd name="connsiteY2" fmla="*/ 0 h 1584960"/>
              <a:gd name="connsiteX3" fmla="*/ 10686288 w 10686288"/>
              <a:gd name="connsiteY3" fmla="*/ 264165 h 1584960"/>
              <a:gd name="connsiteX4" fmla="*/ 10686288 w 10686288"/>
              <a:gd name="connsiteY4" fmla="*/ 1320794 h 1584960"/>
              <a:gd name="connsiteX5" fmla="*/ 10396298 w 10686288"/>
              <a:gd name="connsiteY5" fmla="*/ 1584960 h 1584960"/>
              <a:gd name="connsiteX6" fmla="*/ 289989 w 10686288"/>
              <a:gd name="connsiteY6" fmla="*/ 1584960 h 1584960"/>
              <a:gd name="connsiteX7" fmla="*/ 0 w 10686288"/>
              <a:gd name="connsiteY7" fmla="*/ 1320794 h 1584960"/>
              <a:gd name="connsiteX8" fmla="*/ 0 w 10686288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6288" h="1584960" fill="none" extrusionOk="0">
                <a:moveTo>
                  <a:pt x="0" y="264165"/>
                </a:moveTo>
                <a:cubicBezTo>
                  <a:pt x="-40025" y="119005"/>
                  <a:pt x="164966" y="-39501"/>
                  <a:pt x="289989" y="0"/>
                </a:cubicBezTo>
                <a:cubicBezTo>
                  <a:pt x="4667372" y="511564"/>
                  <a:pt x="9008815" y="-187824"/>
                  <a:pt x="10396298" y="0"/>
                </a:cubicBezTo>
                <a:cubicBezTo>
                  <a:pt x="10522720" y="31971"/>
                  <a:pt x="10663968" y="86183"/>
                  <a:pt x="10686288" y="264165"/>
                </a:cubicBezTo>
                <a:cubicBezTo>
                  <a:pt x="10731031" y="597113"/>
                  <a:pt x="10616846" y="825089"/>
                  <a:pt x="10686288" y="1320794"/>
                </a:cubicBezTo>
                <a:cubicBezTo>
                  <a:pt x="10708081" y="1420556"/>
                  <a:pt x="10577417" y="1621192"/>
                  <a:pt x="10396298" y="1584960"/>
                </a:cubicBezTo>
                <a:cubicBezTo>
                  <a:pt x="9397323" y="1544813"/>
                  <a:pt x="2493705" y="1687297"/>
                  <a:pt x="289989" y="1584960"/>
                </a:cubicBezTo>
                <a:cubicBezTo>
                  <a:pt x="121852" y="1553910"/>
                  <a:pt x="44933" y="1496704"/>
                  <a:pt x="0" y="1320794"/>
                </a:cubicBezTo>
                <a:cubicBezTo>
                  <a:pt x="-49147" y="980754"/>
                  <a:pt x="84679" y="355669"/>
                  <a:pt x="0" y="264165"/>
                </a:cubicBezTo>
                <a:close/>
              </a:path>
              <a:path w="10686288" h="1584960" stroke="0" extrusionOk="0">
                <a:moveTo>
                  <a:pt x="0" y="264165"/>
                </a:moveTo>
                <a:cubicBezTo>
                  <a:pt x="-5442" y="102131"/>
                  <a:pt x="110405" y="33264"/>
                  <a:pt x="289989" y="0"/>
                </a:cubicBezTo>
                <a:cubicBezTo>
                  <a:pt x="5177895" y="-2312"/>
                  <a:pt x="5413305" y="-127017"/>
                  <a:pt x="10396298" y="0"/>
                </a:cubicBezTo>
                <a:cubicBezTo>
                  <a:pt x="10523382" y="7342"/>
                  <a:pt x="10706435" y="123717"/>
                  <a:pt x="10686288" y="264165"/>
                </a:cubicBezTo>
                <a:cubicBezTo>
                  <a:pt x="10621830" y="541837"/>
                  <a:pt x="10663924" y="1148307"/>
                  <a:pt x="10686288" y="1320794"/>
                </a:cubicBezTo>
                <a:cubicBezTo>
                  <a:pt x="10650549" y="1464373"/>
                  <a:pt x="10524450" y="1613610"/>
                  <a:pt x="10396298" y="1584960"/>
                </a:cubicBezTo>
                <a:cubicBezTo>
                  <a:pt x="5900016" y="1745237"/>
                  <a:pt x="2347258" y="1235366"/>
                  <a:pt x="289989" y="1584960"/>
                </a:cubicBezTo>
                <a:cubicBezTo>
                  <a:pt x="121251" y="1583147"/>
                  <a:pt x="12442" y="1508053"/>
                  <a:pt x="0" y="1320794"/>
                </a:cubicBezTo>
                <a:cubicBezTo>
                  <a:pt x="47014" y="925617"/>
                  <a:pt x="67841" y="738124"/>
                  <a:pt x="0" y="264165"/>
                </a:cubicBezTo>
                <a:close/>
              </a:path>
              <a:path w="10686288" h="1584960" fill="none" stroke="0" extrusionOk="0">
                <a:moveTo>
                  <a:pt x="0" y="264165"/>
                </a:moveTo>
                <a:cubicBezTo>
                  <a:pt x="-31753" y="144361"/>
                  <a:pt x="138333" y="-27972"/>
                  <a:pt x="289989" y="0"/>
                </a:cubicBezTo>
                <a:cubicBezTo>
                  <a:pt x="4766385" y="307461"/>
                  <a:pt x="8986546" y="84289"/>
                  <a:pt x="10396298" y="0"/>
                </a:cubicBezTo>
                <a:cubicBezTo>
                  <a:pt x="10534334" y="18428"/>
                  <a:pt x="10662724" y="124856"/>
                  <a:pt x="10686288" y="264165"/>
                </a:cubicBezTo>
                <a:cubicBezTo>
                  <a:pt x="10657612" y="559333"/>
                  <a:pt x="10656851" y="872251"/>
                  <a:pt x="10686288" y="1320794"/>
                </a:cubicBezTo>
                <a:cubicBezTo>
                  <a:pt x="10694566" y="1404012"/>
                  <a:pt x="10566971" y="1623552"/>
                  <a:pt x="10396298" y="1584960"/>
                </a:cubicBezTo>
                <a:cubicBezTo>
                  <a:pt x="8978792" y="1860939"/>
                  <a:pt x="2191277" y="1171406"/>
                  <a:pt x="289989" y="1584960"/>
                </a:cubicBezTo>
                <a:cubicBezTo>
                  <a:pt x="98907" y="1571851"/>
                  <a:pt x="-4390" y="1491031"/>
                  <a:pt x="0" y="1320794"/>
                </a:cubicBezTo>
                <a:cubicBezTo>
                  <a:pt x="-45547" y="977683"/>
                  <a:pt x="88813" y="427276"/>
                  <a:pt x="0" y="264165"/>
                </a:cubicBezTo>
                <a:close/>
              </a:path>
              <a:path w="10686288" h="1584960" fill="none" stroke="0" extrusionOk="0">
                <a:moveTo>
                  <a:pt x="0" y="264165"/>
                </a:moveTo>
                <a:cubicBezTo>
                  <a:pt x="-36499" y="126240"/>
                  <a:pt x="155316" y="-33221"/>
                  <a:pt x="289989" y="0"/>
                </a:cubicBezTo>
                <a:cubicBezTo>
                  <a:pt x="4811752" y="604367"/>
                  <a:pt x="9064865" y="-252049"/>
                  <a:pt x="10396298" y="0"/>
                </a:cubicBezTo>
                <a:cubicBezTo>
                  <a:pt x="10512877" y="18633"/>
                  <a:pt x="10653363" y="94253"/>
                  <a:pt x="10686288" y="264165"/>
                </a:cubicBezTo>
                <a:cubicBezTo>
                  <a:pt x="10709417" y="593037"/>
                  <a:pt x="10638373" y="823827"/>
                  <a:pt x="10686288" y="1320794"/>
                </a:cubicBezTo>
                <a:cubicBezTo>
                  <a:pt x="10691611" y="1428422"/>
                  <a:pt x="10580839" y="1632938"/>
                  <a:pt x="10396298" y="1584960"/>
                </a:cubicBezTo>
                <a:cubicBezTo>
                  <a:pt x="9148113" y="1579093"/>
                  <a:pt x="2256533" y="1450303"/>
                  <a:pt x="289989" y="1584960"/>
                </a:cubicBezTo>
                <a:cubicBezTo>
                  <a:pt x="111966" y="1554267"/>
                  <a:pt x="41313" y="1498972"/>
                  <a:pt x="0" y="1320794"/>
                </a:cubicBezTo>
                <a:cubicBezTo>
                  <a:pt x="-49601" y="973623"/>
                  <a:pt x="103534" y="381697"/>
                  <a:pt x="0" y="264165"/>
                </a:cubicBezTo>
                <a:close/>
              </a:path>
            </a:pathLst>
          </a:custGeom>
          <a:solidFill>
            <a:srgbClr val="E7FFE7">
              <a:alpha val="86000"/>
            </a:srgb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686288"/>
                      <a:gd name="connsiteY0" fmla="*/ 264165 h 1584960"/>
                      <a:gd name="connsiteX1" fmla="*/ 289989 w 10686288"/>
                      <a:gd name="connsiteY1" fmla="*/ 0 h 1584960"/>
                      <a:gd name="connsiteX2" fmla="*/ 10396298 w 10686288"/>
                      <a:gd name="connsiteY2" fmla="*/ 0 h 1584960"/>
                      <a:gd name="connsiteX3" fmla="*/ 10686288 w 10686288"/>
                      <a:gd name="connsiteY3" fmla="*/ 264165 h 1584960"/>
                      <a:gd name="connsiteX4" fmla="*/ 10686288 w 10686288"/>
                      <a:gd name="connsiteY4" fmla="*/ 1320794 h 1584960"/>
                      <a:gd name="connsiteX5" fmla="*/ 10396298 w 10686288"/>
                      <a:gd name="connsiteY5" fmla="*/ 1584960 h 1584960"/>
                      <a:gd name="connsiteX6" fmla="*/ 289989 w 10686288"/>
                      <a:gd name="connsiteY6" fmla="*/ 1584960 h 1584960"/>
                      <a:gd name="connsiteX7" fmla="*/ 0 w 10686288"/>
                      <a:gd name="connsiteY7" fmla="*/ 1320794 h 1584960"/>
                      <a:gd name="connsiteX8" fmla="*/ 0 w 10686288"/>
                      <a:gd name="connsiteY8" fmla="*/ 264165 h 1584960"/>
                      <a:gd name="connsiteX0" fmla="*/ 0 w 10686288"/>
                      <a:gd name="connsiteY0" fmla="*/ 264165 h 1584960"/>
                      <a:gd name="connsiteX1" fmla="*/ 289989 w 10686288"/>
                      <a:gd name="connsiteY1" fmla="*/ 0 h 1584960"/>
                      <a:gd name="connsiteX2" fmla="*/ 10396298 w 10686288"/>
                      <a:gd name="connsiteY2" fmla="*/ 0 h 1584960"/>
                      <a:gd name="connsiteX3" fmla="*/ 10686288 w 10686288"/>
                      <a:gd name="connsiteY3" fmla="*/ 264165 h 1584960"/>
                      <a:gd name="connsiteX4" fmla="*/ 10686288 w 10686288"/>
                      <a:gd name="connsiteY4" fmla="*/ 1320794 h 1584960"/>
                      <a:gd name="connsiteX5" fmla="*/ 10396298 w 10686288"/>
                      <a:gd name="connsiteY5" fmla="*/ 1584960 h 1584960"/>
                      <a:gd name="connsiteX6" fmla="*/ 289989 w 10686288"/>
                      <a:gd name="connsiteY6" fmla="*/ 1584960 h 1584960"/>
                      <a:gd name="connsiteX7" fmla="*/ 0 w 10686288"/>
                      <a:gd name="connsiteY7" fmla="*/ 1320794 h 1584960"/>
                      <a:gd name="connsiteX8" fmla="*/ 0 w 10686288"/>
                      <a:gd name="connsiteY8" fmla="*/ 264165 h 1584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86288" h="1584960" fill="none" extrusionOk="0">
                        <a:moveTo>
                          <a:pt x="0" y="264165"/>
                        </a:moveTo>
                        <a:cubicBezTo>
                          <a:pt x="-28288" y="118779"/>
                          <a:pt x="152633" y="-25105"/>
                          <a:pt x="289989" y="0"/>
                        </a:cubicBezTo>
                        <a:cubicBezTo>
                          <a:pt x="4661384" y="391543"/>
                          <a:pt x="8903122" y="-105551"/>
                          <a:pt x="10396298" y="0"/>
                        </a:cubicBezTo>
                        <a:cubicBezTo>
                          <a:pt x="10534835" y="20034"/>
                          <a:pt x="10676350" y="104564"/>
                          <a:pt x="10686288" y="264165"/>
                        </a:cubicBezTo>
                        <a:cubicBezTo>
                          <a:pt x="10727852" y="594317"/>
                          <a:pt x="10632850" y="813314"/>
                          <a:pt x="10686288" y="1320794"/>
                        </a:cubicBezTo>
                        <a:cubicBezTo>
                          <a:pt x="10696172" y="1446249"/>
                          <a:pt x="10574137" y="1615373"/>
                          <a:pt x="10396298" y="1584960"/>
                        </a:cubicBezTo>
                        <a:cubicBezTo>
                          <a:pt x="9308476" y="1528962"/>
                          <a:pt x="2490326" y="1601354"/>
                          <a:pt x="289989" y="1584960"/>
                        </a:cubicBezTo>
                        <a:cubicBezTo>
                          <a:pt x="123483" y="1560695"/>
                          <a:pt x="29342" y="1486132"/>
                          <a:pt x="0" y="1320794"/>
                        </a:cubicBezTo>
                        <a:cubicBezTo>
                          <a:pt x="-51518" y="998802"/>
                          <a:pt x="79648" y="379161"/>
                          <a:pt x="0" y="264165"/>
                        </a:cubicBezTo>
                        <a:close/>
                      </a:path>
                      <a:path w="10686288" h="1584960" stroke="0" extrusionOk="0">
                        <a:moveTo>
                          <a:pt x="0" y="264165"/>
                        </a:moveTo>
                        <a:cubicBezTo>
                          <a:pt x="-14683" y="121753"/>
                          <a:pt x="122314" y="11178"/>
                          <a:pt x="289989" y="0"/>
                        </a:cubicBezTo>
                        <a:cubicBezTo>
                          <a:pt x="5158472" y="32345"/>
                          <a:pt x="5395099" y="-141651"/>
                          <a:pt x="10396298" y="0"/>
                        </a:cubicBezTo>
                        <a:cubicBezTo>
                          <a:pt x="10526303" y="682"/>
                          <a:pt x="10684734" y="116987"/>
                          <a:pt x="10686288" y="264165"/>
                        </a:cubicBezTo>
                        <a:cubicBezTo>
                          <a:pt x="10617684" y="532624"/>
                          <a:pt x="10656610" y="1165909"/>
                          <a:pt x="10686288" y="1320794"/>
                        </a:cubicBezTo>
                        <a:cubicBezTo>
                          <a:pt x="10663413" y="1456893"/>
                          <a:pt x="10540828" y="1612957"/>
                          <a:pt x="10396298" y="1584960"/>
                        </a:cubicBezTo>
                        <a:cubicBezTo>
                          <a:pt x="6119352" y="1730955"/>
                          <a:pt x="2509743" y="1587284"/>
                          <a:pt x="289989" y="1584960"/>
                        </a:cubicBezTo>
                        <a:cubicBezTo>
                          <a:pt x="120261" y="1581321"/>
                          <a:pt x="10432" y="1498009"/>
                          <a:pt x="0" y="1320794"/>
                        </a:cubicBezTo>
                        <a:cubicBezTo>
                          <a:pt x="63133" y="907376"/>
                          <a:pt x="76172" y="757705"/>
                          <a:pt x="0" y="264165"/>
                        </a:cubicBezTo>
                        <a:close/>
                      </a:path>
                      <a:path w="10686288" h="1584960" fill="none" stroke="0" extrusionOk="0">
                        <a:moveTo>
                          <a:pt x="0" y="264165"/>
                        </a:moveTo>
                        <a:cubicBezTo>
                          <a:pt x="-32836" y="129053"/>
                          <a:pt x="148360" y="-27555"/>
                          <a:pt x="289989" y="0"/>
                        </a:cubicBezTo>
                        <a:cubicBezTo>
                          <a:pt x="4798672" y="313333"/>
                          <a:pt x="8906390" y="-116167"/>
                          <a:pt x="10396298" y="0"/>
                        </a:cubicBezTo>
                        <a:cubicBezTo>
                          <a:pt x="10530641" y="12238"/>
                          <a:pt x="10657563" y="98227"/>
                          <a:pt x="10686288" y="264165"/>
                        </a:cubicBezTo>
                        <a:cubicBezTo>
                          <a:pt x="10696919" y="577809"/>
                          <a:pt x="10652013" y="834556"/>
                          <a:pt x="10686288" y="1320794"/>
                        </a:cubicBezTo>
                        <a:cubicBezTo>
                          <a:pt x="10683295" y="1427929"/>
                          <a:pt x="10567342" y="1607382"/>
                          <a:pt x="10396298" y="1584960"/>
                        </a:cubicBezTo>
                        <a:cubicBezTo>
                          <a:pt x="8855437" y="1500298"/>
                          <a:pt x="2205603" y="1268435"/>
                          <a:pt x="289989" y="1584960"/>
                        </a:cubicBezTo>
                        <a:cubicBezTo>
                          <a:pt x="120811" y="1561114"/>
                          <a:pt x="14943" y="1479301"/>
                          <a:pt x="0" y="1320794"/>
                        </a:cubicBezTo>
                        <a:cubicBezTo>
                          <a:pt x="-50847" y="980856"/>
                          <a:pt x="84982" y="408375"/>
                          <a:pt x="0" y="2641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Tính chu vi hình vuông, ta lấy: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3E786F6A-8668-7E2D-3FF8-1F453C6213CB}"/>
              </a:ext>
            </a:extLst>
          </p:cNvPr>
          <p:cNvSpPr/>
          <p:nvPr/>
        </p:nvSpPr>
        <p:spPr>
          <a:xfrm>
            <a:off x="3232289" y="3806253"/>
            <a:ext cx="5727424" cy="11386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     B. 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cạnh x cạnh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01A671EC-BC45-A3A9-C8D0-01AED37E165C}"/>
              </a:ext>
            </a:extLst>
          </p:cNvPr>
          <p:cNvSpPr/>
          <p:nvPr/>
        </p:nvSpPr>
        <p:spPr>
          <a:xfrm>
            <a:off x="3232287" y="2514232"/>
            <a:ext cx="5727425" cy="11386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400" b="1" noProof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cạnh x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D82288A0-2D3D-8553-602B-6A816DC15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38" y="2514232"/>
            <a:ext cx="1101699" cy="1084686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816972B-3C3D-C605-A6A5-5B4F98004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631EEA-DBFE-5B1D-B391-F7500631F6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9997A8-F3E4-0131-BDFA-C8ED95C7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C9DFDF1B-F85C-AC4C-A7FB-A634D3C51AC5}"/>
              </a:ext>
            </a:extLst>
          </p:cNvPr>
          <p:cNvSpPr/>
          <p:nvPr/>
        </p:nvSpPr>
        <p:spPr>
          <a:xfrm>
            <a:off x="3232287" y="5098274"/>
            <a:ext cx="5727425" cy="11386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400" b="1" noProof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cạnh x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04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7" grpId="0" animBg="1"/>
          <p:bldP spid="7" grpId="1" animBg="1"/>
          <p:bldP spid="13" grpId="0" animBg="1"/>
          <p:bldP spid="13" grpId="1" animBg="1"/>
          <p:bldP spid="1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7" grpId="0" animBg="1"/>
          <p:bldP spid="7" grpId="1" animBg="1"/>
          <p:bldP spid="13" grpId="0" animBg="1"/>
          <p:bldP spid="13" grpId="1" animBg="1"/>
          <p:bldP spid="13" grpId="2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3EEE4-2B0C-146B-FE41-A85D420F9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4C3473-A250-880D-05CA-A3EF47C486B1}"/>
              </a:ext>
            </a:extLst>
          </p:cNvPr>
          <p:cNvSpPr/>
          <p:nvPr/>
        </p:nvSpPr>
        <p:spPr>
          <a:xfrm>
            <a:off x="795528" y="390144"/>
            <a:ext cx="10686288" cy="1584960"/>
          </a:xfrm>
          <a:custGeom>
            <a:avLst/>
            <a:gdLst>
              <a:gd name="connsiteX0" fmla="*/ 0 w 10686288"/>
              <a:gd name="connsiteY0" fmla="*/ 264165 h 1584960"/>
              <a:gd name="connsiteX1" fmla="*/ 289989 w 10686288"/>
              <a:gd name="connsiteY1" fmla="*/ 0 h 1584960"/>
              <a:gd name="connsiteX2" fmla="*/ 10396298 w 10686288"/>
              <a:gd name="connsiteY2" fmla="*/ 0 h 1584960"/>
              <a:gd name="connsiteX3" fmla="*/ 10686288 w 10686288"/>
              <a:gd name="connsiteY3" fmla="*/ 264165 h 1584960"/>
              <a:gd name="connsiteX4" fmla="*/ 10686288 w 10686288"/>
              <a:gd name="connsiteY4" fmla="*/ 1320794 h 1584960"/>
              <a:gd name="connsiteX5" fmla="*/ 10396298 w 10686288"/>
              <a:gd name="connsiteY5" fmla="*/ 1584960 h 1584960"/>
              <a:gd name="connsiteX6" fmla="*/ 289989 w 10686288"/>
              <a:gd name="connsiteY6" fmla="*/ 1584960 h 1584960"/>
              <a:gd name="connsiteX7" fmla="*/ 0 w 10686288"/>
              <a:gd name="connsiteY7" fmla="*/ 1320794 h 1584960"/>
              <a:gd name="connsiteX8" fmla="*/ 0 w 10686288"/>
              <a:gd name="connsiteY8" fmla="*/ 264165 h 1584960"/>
              <a:gd name="connsiteX0" fmla="*/ 0 w 10686288"/>
              <a:gd name="connsiteY0" fmla="*/ 264165 h 1584960"/>
              <a:gd name="connsiteX1" fmla="*/ 289989 w 10686288"/>
              <a:gd name="connsiteY1" fmla="*/ 0 h 1584960"/>
              <a:gd name="connsiteX2" fmla="*/ 10396298 w 10686288"/>
              <a:gd name="connsiteY2" fmla="*/ 0 h 1584960"/>
              <a:gd name="connsiteX3" fmla="*/ 10686288 w 10686288"/>
              <a:gd name="connsiteY3" fmla="*/ 264165 h 1584960"/>
              <a:gd name="connsiteX4" fmla="*/ 10686288 w 10686288"/>
              <a:gd name="connsiteY4" fmla="*/ 1320794 h 1584960"/>
              <a:gd name="connsiteX5" fmla="*/ 10396298 w 10686288"/>
              <a:gd name="connsiteY5" fmla="*/ 1584960 h 1584960"/>
              <a:gd name="connsiteX6" fmla="*/ 289989 w 10686288"/>
              <a:gd name="connsiteY6" fmla="*/ 1584960 h 1584960"/>
              <a:gd name="connsiteX7" fmla="*/ 0 w 10686288"/>
              <a:gd name="connsiteY7" fmla="*/ 1320794 h 1584960"/>
              <a:gd name="connsiteX8" fmla="*/ 0 w 10686288"/>
              <a:gd name="connsiteY8" fmla="*/ 264165 h 1584960"/>
              <a:gd name="connsiteX0" fmla="*/ 0 w 10686288"/>
              <a:gd name="connsiteY0" fmla="*/ 264165 h 1584960"/>
              <a:gd name="connsiteX1" fmla="*/ 289989 w 10686288"/>
              <a:gd name="connsiteY1" fmla="*/ 0 h 1584960"/>
              <a:gd name="connsiteX2" fmla="*/ 10396298 w 10686288"/>
              <a:gd name="connsiteY2" fmla="*/ 0 h 1584960"/>
              <a:gd name="connsiteX3" fmla="*/ 10686288 w 10686288"/>
              <a:gd name="connsiteY3" fmla="*/ 264165 h 1584960"/>
              <a:gd name="connsiteX4" fmla="*/ 10686288 w 10686288"/>
              <a:gd name="connsiteY4" fmla="*/ 1320794 h 1584960"/>
              <a:gd name="connsiteX5" fmla="*/ 10396298 w 10686288"/>
              <a:gd name="connsiteY5" fmla="*/ 1584960 h 1584960"/>
              <a:gd name="connsiteX6" fmla="*/ 289989 w 10686288"/>
              <a:gd name="connsiteY6" fmla="*/ 1584960 h 1584960"/>
              <a:gd name="connsiteX7" fmla="*/ 0 w 10686288"/>
              <a:gd name="connsiteY7" fmla="*/ 1320794 h 1584960"/>
              <a:gd name="connsiteX8" fmla="*/ 0 w 10686288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6288" h="1584960" fill="none" extrusionOk="0">
                <a:moveTo>
                  <a:pt x="0" y="264165"/>
                </a:moveTo>
                <a:cubicBezTo>
                  <a:pt x="-40025" y="119005"/>
                  <a:pt x="164966" y="-39501"/>
                  <a:pt x="289989" y="0"/>
                </a:cubicBezTo>
                <a:cubicBezTo>
                  <a:pt x="4667372" y="511564"/>
                  <a:pt x="9008815" y="-187824"/>
                  <a:pt x="10396298" y="0"/>
                </a:cubicBezTo>
                <a:cubicBezTo>
                  <a:pt x="10522720" y="31971"/>
                  <a:pt x="10663968" y="86183"/>
                  <a:pt x="10686288" y="264165"/>
                </a:cubicBezTo>
                <a:cubicBezTo>
                  <a:pt x="10731031" y="597113"/>
                  <a:pt x="10616846" y="825089"/>
                  <a:pt x="10686288" y="1320794"/>
                </a:cubicBezTo>
                <a:cubicBezTo>
                  <a:pt x="10708081" y="1420556"/>
                  <a:pt x="10577417" y="1621192"/>
                  <a:pt x="10396298" y="1584960"/>
                </a:cubicBezTo>
                <a:cubicBezTo>
                  <a:pt x="9397323" y="1544813"/>
                  <a:pt x="2493705" y="1687297"/>
                  <a:pt x="289989" y="1584960"/>
                </a:cubicBezTo>
                <a:cubicBezTo>
                  <a:pt x="121852" y="1553910"/>
                  <a:pt x="44933" y="1496704"/>
                  <a:pt x="0" y="1320794"/>
                </a:cubicBezTo>
                <a:cubicBezTo>
                  <a:pt x="-49147" y="980754"/>
                  <a:pt x="84679" y="355669"/>
                  <a:pt x="0" y="264165"/>
                </a:cubicBezTo>
                <a:close/>
              </a:path>
              <a:path w="10686288" h="1584960" stroke="0" extrusionOk="0">
                <a:moveTo>
                  <a:pt x="0" y="264165"/>
                </a:moveTo>
                <a:cubicBezTo>
                  <a:pt x="-5442" y="102131"/>
                  <a:pt x="110405" y="33264"/>
                  <a:pt x="289989" y="0"/>
                </a:cubicBezTo>
                <a:cubicBezTo>
                  <a:pt x="5177895" y="-2312"/>
                  <a:pt x="5413305" y="-127017"/>
                  <a:pt x="10396298" y="0"/>
                </a:cubicBezTo>
                <a:cubicBezTo>
                  <a:pt x="10523382" y="7342"/>
                  <a:pt x="10706435" y="123717"/>
                  <a:pt x="10686288" y="264165"/>
                </a:cubicBezTo>
                <a:cubicBezTo>
                  <a:pt x="10621830" y="541837"/>
                  <a:pt x="10663924" y="1148307"/>
                  <a:pt x="10686288" y="1320794"/>
                </a:cubicBezTo>
                <a:cubicBezTo>
                  <a:pt x="10650549" y="1464373"/>
                  <a:pt x="10524450" y="1613610"/>
                  <a:pt x="10396298" y="1584960"/>
                </a:cubicBezTo>
                <a:cubicBezTo>
                  <a:pt x="5900016" y="1745237"/>
                  <a:pt x="2347258" y="1235366"/>
                  <a:pt x="289989" y="1584960"/>
                </a:cubicBezTo>
                <a:cubicBezTo>
                  <a:pt x="121251" y="1583147"/>
                  <a:pt x="12442" y="1508053"/>
                  <a:pt x="0" y="1320794"/>
                </a:cubicBezTo>
                <a:cubicBezTo>
                  <a:pt x="47014" y="925617"/>
                  <a:pt x="67841" y="738124"/>
                  <a:pt x="0" y="264165"/>
                </a:cubicBezTo>
                <a:close/>
              </a:path>
              <a:path w="10686288" h="1584960" fill="none" stroke="0" extrusionOk="0">
                <a:moveTo>
                  <a:pt x="0" y="264165"/>
                </a:moveTo>
                <a:cubicBezTo>
                  <a:pt x="-31753" y="144361"/>
                  <a:pt x="138333" y="-27972"/>
                  <a:pt x="289989" y="0"/>
                </a:cubicBezTo>
                <a:cubicBezTo>
                  <a:pt x="4766385" y="307461"/>
                  <a:pt x="8986546" y="84289"/>
                  <a:pt x="10396298" y="0"/>
                </a:cubicBezTo>
                <a:cubicBezTo>
                  <a:pt x="10534334" y="18428"/>
                  <a:pt x="10662724" y="124856"/>
                  <a:pt x="10686288" y="264165"/>
                </a:cubicBezTo>
                <a:cubicBezTo>
                  <a:pt x="10657612" y="559333"/>
                  <a:pt x="10656851" y="872251"/>
                  <a:pt x="10686288" y="1320794"/>
                </a:cubicBezTo>
                <a:cubicBezTo>
                  <a:pt x="10694566" y="1404012"/>
                  <a:pt x="10566971" y="1623552"/>
                  <a:pt x="10396298" y="1584960"/>
                </a:cubicBezTo>
                <a:cubicBezTo>
                  <a:pt x="8978792" y="1860939"/>
                  <a:pt x="2191277" y="1171406"/>
                  <a:pt x="289989" y="1584960"/>
                </a:cubicBezTo>
                <a:cubicBezTo>
                  <a:pt x="98907" y="1571851"/>
                  <a:pt x="-4390" y="1491031"/>
                  <a:pt x="0" y="1320794"/>
                </a:cubicBezTo>
                <a:cubicBezTo>
                  <a:pt x="-45547" y="977683"/>
                  <a:pt x="88813" y="427276"/>
                  <a:pt x="0" y="264165"/>
                </a:cubicBezTo>
                <a:close/>
              </a:path>
              <a:path w="10686288" h="1584960" fill="none" stroke="0" extrusionOk="0">
                <a:moveTo>
                  <a:pt x="0" y="264165"/>
                </a:moveTo>
                <a:cubicBezTo>
                  <a:pt x="-36499" y="126240"/>
                  <a:pt x="155316" y="-33221"/>
                  <a:pt x="289989" y="0"/>
                </a:cubicBezTo>
                <a:cubicBezTo>
                  <a:pt x="4811752" y="604367"/>
                  <a:pt x="9064865" y="-252049"/>
                  <a:pt x="10396298" y="0"/>
                </a:cubicBezTo>
                <a:cubicBezTo>
                  <a:pt x="10512877" y="18633"/>
                  <a:pt x="10653363" y="94253"/>
                  <a:pt x="10686288" y="264165"/>
                </a:cubicBezTo>
                <a:cubicBezTo>
                  <a:pt x="10709417" y="593037"/>
                  <a:pt x="10638373" y="823827"/>
                  <a:pt x="10686288" y="1320794"/>
                </a:cubicBezTo>
                <a:cubicBezTo>
                  <a:pt x="10691611" y="1428422"/>
                  <a:pt x="10580839" y="1632938"/>
                  <a:pt x="10396298" y="1584960"/>
                </a:cubicBezTo>
                <a:cubicBezTo>
                  <a:pt x="9148113" y="1579093"/>
                  <a:pt x="2256533" y="1450303"/>
                  <a:pt x="289989" y="1584960"/>
                </a:cubicBezTo>
                <a:cubicBezTo>
                  <a:pt x="111966" y="1554267"/>
                  <a:pt x="41313" y="1498972"/>
                  <a:pt x="0" y="1320794"/>
                </a:cubicBezTo>
                <a:cubicBezTo>
                  <a:pt x="-49601" y="973623"/>
                  <a:pt x="103534" y="381697"/>
                  <a:pt x="0" y="264165"/>
                </a:cubicBezTo>
                <a:close/>
              </a:path>
            </a:pathLst>
          </a:custGeom>
          <a:solidFill>
            <a:srgbClr val="E7FFE7">
              <a:alpha val="86000"/>
            </a:srgb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686288"/>
                      <a:gd name="connsiteY0" fmla="*/ 264165 h 1584960"/>
                      <a:gd name="connsiteX1" fmla="*/ 289989 w 10686288"/>
                      <a:gd name="connsiteY1" fmla="*/ 0 h 1584960"/>
                      <a:gd name="connsiteX2" fmla="*/ 10396298 w 10686288"/>
                      <a:gd name="connsiteY2" fmla="*/ 0 h 1584960"/>
                      <a:gd name="connsiteX3" fmla="*/ 10686288 w 10686288"/>
                      <a:gd name="connsiteY3" fmla="*/ 264165 h 1584960"/>
                      <a:gd name="connsiteX4" fmla="*/ 10686288 w 10686288"/>
                      <a:gd name="connsiteY4" fmla="*/ 1320794 h 1584960"/>
                      <a:gd name="connsiteX5" fmla="*/ 10396298 w 10686288"/>
                      <a:gd name="connsiteY5" fmla="*/ 1584960 h 1584960"/>
                      <a:gd name="connsiteX6" fmla="*/ 289989 w 10686288"/>
                      <a:gd name="connsiteY6" fmla="*/ 1584960 h 1584960"/>
                      <a:gd name="connsiteX7" fmla="*/ 0 w 10686288"/>
                      <a:gd name="connsiteY7" fmla="*/ 1320794 h 1584960"/>
                      <a:gd name="connsiteX8" fmla="*/ 0 w 10686288"/>
                      <a:gd name="connsiteY8" fmla="*/ 264165 h 1584960"/>
                      <a:gd name="connsiteX0" fmla="*/ 0 w 10686288"/>
                      <a:gd name="connsiteY0" fmla="*/ 264165 h 1584960"/>
                      <a:gd name="connsiteX1" fmla="*/ 289989 w 10686288"/>
                      <a:gd name="connsiteY1" fmla="*/ 0 h 1584960"/>
                      <a:gd name="connsiteX2" fmla="*/ 10396298 w 10686288"/>
                      <a:gd name="connsiteY2" fmla="*/ 0 h 1584960"/>
                      <a:gd name="connsiteX3" fmla="*/ 10686288 w 10686288"/>
                      <a:gd name="connsiteY3" fmla="*/ 264165 h 1584960"/>
                      <a:gd name="connsiteX4" fmla="*/ 10686288 w 10686288"/>
                      <a:gd name="connsiteY4" fmla="*/ 1320794 h 1584960"/>
                      <a:gd name="connsiteX5" fmla="*/ 10396298 w 10686288"/>
                      <a:gd name="connsiteY5" fmla="*/ 1584960 h 1584960"/>
                      <a:gd name="connsiteX6" fmla="*/ 289989 w 10686288"/>
                      <a:gd name="connsiteY6" fmla="*/ 1584960 h 1584960"/>
                      <a:gd name="connsiteX7" fmla="*/ 0 w 10686288"/>
                      <a:gd name="connsiteY7" fmla="*/ 1320794 h 1584960"/>
                      <a:gd name="connsiteX8" fmla="*/ 0 w 10686288"/>
                      <a:gd name="connsiteY8" fmla="*/ 264165 h 1584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86288" h="1584960" fill="none" extrusionOk="0">
                        <a:moveTo>
                          <a:pt x="0" y="264165"/>
                        </a:moveTo>
                        <a:cubicBezTo>
                          <a:pt x="-28288" y="118779"/>
                          <a:pt x="152633" y="-25105"/>
                          <a:pt x="289989" y="0"/>
                        </a:cubicBezTo>
                        <a:cubicBezTo>
                          <a:pt x="4661384" y="391543"/>
                          <a:pt x="8903122" y="-105551"/>
                          <a:pt x="10396298" y="0"/>
                        </a:cubicBezTo>
                        <a:cubicBezTo>
                          <a:pt x="10534835" y="20034"/>
                          <a:pt x="10676350" y="104564"/>
                          <a:pt x="10686288" y="264165"/>
                        </a:cubicBezTo>
                        <a:cubicBezTo>
                          <a:pt x="10727852" y="594317"/>
                          <a:pt x="10632850" y="813314"/>
                          <a:pt x="10686288" y="1320794"/>
                        </a:cubicBezTo>
                        <a:cubicBezTo>
                          <a:pt x="10696172" y="1446249"/>
                          <a:pt x="10574137" y="1615373"/>
                          <a:pt x="10396298" y="1584960"/>
                        </a:cubicBezTo>
                        <a:cubicBezTo>
                          <a:pt x="9308476" y="1528962"/>
                          <a:pt x="2490326" y="1601354"/>
                          <a:pt x="289989" y="1584960"/>
                        </a:cubicBezTo>
                        <a:cubicBezTo>
                          <a:pt x="123483" y="1560695"/>
                          <a:pt x="29342" y="1486132"/>
                          <a:pt x="0" y="1320794"/>
                        </a:cubicBezTo>
                        <a:cubicBezTo>
                          <a:pt x="-51518" y="998802"/>
                          <a:pt x="79648" y="379161"/>
                          <a:pt x="0" y="264165"/>
                        </a:cubicBezTo>
                        <a:close/>
                      </a:path>
                      <a:path w="10686288" h="1584960" stroke="0" extrusionOk="0">
                        <a:moveTo>
                          <a:pt x="0" y="264165"/>
                        </a:moveTo>
                        <a:cubicBezTo>
                          <a:pt x="-14683" y="121753"/>
                          <a:pt x="122314" y="11178"/>
                          <a:pt x="289989" y="0"/>
                        </a:cubicBezTo>
                        <a:cubicBezTo>
                          <a:pt x="5158472" y="32345"/>
                          <a:pt x="5395099" y="-141651"/>
                          <a:pt x="10396298" y="0"/>
                        </a:cubicBezTo>
                        <a:cubicBezTo>
                          <a:pt x="10526303" y="682"/>
                          <a:pt x="10684734" y="116987"/>
                          <a:pt x="10686288" y="264165"/>
                        </a:cubicBezTo>
                        <a:cubicBezTo>
                          <a:pt x="10617684" y="532624"/>
                          <a:pt x="10656610" y="1165909"/>
                          <a:pt x="10686288" y="1320794"/>
                        </a:cubicBezTo>
                        <a:cubicBezTo>
                          <a:pt x="10663413" y="1456893"/>
                          <a:pt x="10540828" y="1612957"/>
                          <a:pt x="10396298" y="1584960"/>
                        </a:cubicBezTo>
                        <a:cubicBezTo>
                          <a:pt x="6119352" y="1730955"/>
                          <a:pt x="2509743" y="1587284"/>
                          <a:pt x="289989" y="1584960"/>
                        </a:cubicBezTo>
                        <a:cubicBezTo>
                          <a:pt x="120261" y="1581321"/>
                          <a:pt x="10432" y="1498009"/>
                          <a:pt x="0" y="1320794"/>
                        </a:cubicBezTo>
                        <a:cubicBezTo>
                          <a:pt x="63133" y="907376"/>
                          <a:pt x="76172" y="757705"/>
                          <a:pt x="0" y="264165"/>
                        </a:cubicBezTo>
                        <a:close/>
                      </a:path>
                      <a:path w="10686288" h="1584960" fill="none" stroke="0" extrusionOk="0">
                        <a:moveTo>
                          <a:pt x="0" y="264165"/>
                        </a:moveTo>
                        <a:cubicBezTo>
                          <a:pt x="-32836" y="129053"/>
                          <a:pt x="148360" y="-27555"/>
                          <a:pt x="289989" y="0"/>
                        </a:cubicBezTo>
                        <a:cubicBezTo>
                          <a:pt x="4798672" y="313333"/>
                          <a:pt x="8906390" y="-116167"/>
                          <a:pt x="10396298" y="0"/>
                        </a:cubicBezTo>
                        <a:cubicBezTo>
                          <a:pt x="10530641" y="12238"/>
                          <a:pt x="10657563" y="98227"/>
                          <a:pt x="10686288" y="264165"/>
                        </a:cubicBezTo>
                        <a:cubicBezTo>
                          <a:pt x="10696919" y="577809"/>
                          <a:pt x="10652013" y="834556"/>
                          <a:pt x="10686288" y="1320794"/>
                        </a:cubicBezTo>
                        <a:cubicBezTo>
                          <a:pt x="10683295" y="1427929"/>
                          <a:pt x="10567342" y="1607382"/>
                          <a:pt x="10396298" y="1584960"/>
                        </a:cubicBezTo>
                        <a:cubicBezTo>
                          <a:pt x="8855437" y="1500298"/>
                          <a:pt x="2205603" y="1268435"/>
                          <a:pt x="289989" y="1584960"/>
                        </a:cubicBezTo>
                        <a:cubicBezTo>
                          <a:pt x="120811" y="1561114"/>
                          <a:pt x="14943" y="1479301"/>
                          <a:pt x="0" y="1320794"/>
                        </a:cubicBezTo>
                        <a:cubicBezTo>
                          <a:pt x="-50847" y="980856"/>
                          <a:pt x="84982" y="408375"/>
                          <a:pt x="0" y="2641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Tính chu vi hình chữ nhật, ta lấy: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3E786F6A-8668-7E2D-3FF8-1F453C6213CB}"/>
              </a:ext>
            </a:extLst>
          </p:cNvPr>
          <p:cNvSpPr/>
          <p:nvPr/>
        </p:nvSpPr>
        <p:spPr>
          <a:xfrm>
            <a:off x="2140988" y="3957474"/>
            <a:ext cx="7910024" cy="1138666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 B. </a:t>
            </a:r>
            <a:r>
              <a:rPr lang="vi-VN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(chiều dài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vi-VN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+ chiều rộng) x 2</a:t>
            </a:r>
            <a:endParaRPr lang="en-US" sz="4400" b="1" dirty="0">
              <a:solidFill>
                <a:srgbClr val="FFC000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01A671EC-BC45-A3A9-C8D0-01AED37E165C}"/>
              </a:ext>
            </a:extLst>
          </p:cNvPr>
          <p:cNvSpPr/>
          <p:nvPr/>
        </p:nvSpPr>
        <p:spPr>
          <a:xfrm>
            <a:off x="2140987" y="2514232"/>
            <a:ext cx="7910026" cy="11386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vi-VN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chiều dài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vi-VN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+ chiều rộng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 x 2</a:t>
            </a:r>
            <a:endParaRPr lang="en-US" sz="4400" b="1" dirty="0">
              <a:solidFill>
                <a:srgbClr val="FFC000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D82288A0-2D3D-8553-602B-6A816DC15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37" y="3881162"/>
            <a:ext cx="1101699" cy="1084686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816972B-3C3D-C605-A6A5-5B4F98004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631EEA-DBFE-5B1D-B391-F7500631F6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9997A8-F3E4-0131-BDFA-C8ED95C7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C9DFDF1B-F85C-AC4C-A7FB-A634D3C51AC5}"/>
              </a:ext>
            </a:extLst>
          </p:cNvPr>
          <p:cNvSpPr/>
          <p:nvPr/>
        </p:nvSpPr>
        <p:spPr>
          <a:xfrm>
            <a:off x="2140987" y="5407737"/>
            <a:ext cx="7910026" cy="1138666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   C. </a:t>
            </a:r>
            <a:r>
              <a:rPr lang="vi-VN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chiều dài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vi-VN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+ chiều rộng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 </a:t>
            </a:r>
            <a:endParaRPr lang="en-US" sz="4400" b="1" dirty="0">
              <a:solidFill>
                <a:srgbClr val="FFC000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54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2" animBg="1"/>
          <p:bldP spid="7" grpId="0" animBg="1"/>
          <p:bldP spid="7" grpId="1" animBg="1"/>
          <p:bldP spid="7" grpId="2" animBg="1"/>
          <p:bldP spid="13" grpId="0" animBg="1"/>
          <p:bldP spid="13" grpId="1" animBg="1"/>
          <p:bldP spid="1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2" animBg="1"/>
          <p:bldP spid="7" grpId="0" animBg="1"/>
          <p:bldP spid="7" grpId="1" animBg="1"/>
          <p:bldP spid="7" grpId="2" animBg="1"/>
          <p:bldP spid="13" grpId="0" animBg="1"/>
          <p:bldP spid="13" grpId="1" animBg="1"/>
          <p:bldP spid="13" grpId="2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3EEE4-2B0C-146B-FE41-A85D420F9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4C3473-A250-880D-05CA-A3EF47C486B1}"/>
              </a:ext>
            </a:extLst>
          </p:cNvPr>
          <p:cNvSpPr/>
          <p:nvPr/>
        </p:nvSpPr>
        <p:spPr>
          <a:xfrm>
            <a:off x="682752" y="390143"/>
            <a:ext cx="10826496" cy="1584960"/>
          </a:xfrm>
          <a:custGeom>
            <a:avLst/>
            <a:gdLst>
              <a:gd name="connsiteX0" fmla="*/ 0 w 10826496"/>
              <a:gd name="connsiteY0" fmla="*/ 264165 h 1584960"/>
              <a:gd name="connsiteX1" fmla="*/ 293794 w 10826496"/>
              <a:gd name="connsiteY1" fmla="*/ 0 h 1584960"/>
              <a:gd name="connsiteX2" fmla="*/ 10532701 w 10826496"/>
              <a:gd name="connsiteY2" fmla="*/ 0 h 1584960"/>
              <a:gd name="connsiteX3" fmla="*/ 10826496 w 10826496"/>
              <a:gd name="connsiteY3" fmla="*/ 264165 h 1584960"/>
              <a:gd name="connsiteX4" fmla="*/ 10826496 w 10826496"/>
              <a:gd name="connsiteY4" fmla="*/ 1320794 h 1584960"/>
              <a:gd name="connsiteX5" fmla="*/ 10532701 w 10826496"/>
              <a:gd name="connsiteY5" fmla="*/ 1584960 h 1584960"/>
              <a:gd name="connsiteX6" fmla="*/ 293794 w 10826496"/>
              <a:gd name="connsiteY6" fmla="*/ 1584960 h 1584960"/>
              <a:gd name="connsiteX7" fmla="*/ 0 w 10826496"/>
              <a:gd name="connsiteY7" fmla="*/ 1320794 h 1584960"/>
              <a:gd name="connsiteX8" fmla="*/ 0 w 10826496"/>
              <a:gd name="connsiteY8" fmla="*/ 264165 h 1584960"/>
              <a:gd name="connsiteX0" fmla="*/ 0 w 10826496"/>
              <a:gd name="connsiteY0" fmla="*/ 264165 h 1584960"/>
              <a:gd name="connsiteX1" fmla="*/ 293794 w 10826496"/>
              <a:gd name="connsiteY1" fmla="*/ 0 h 1584960"/>
              <a:gd name="connsiteX2" fmla="*/ 10532701 w 10826496"/>
              <a:gd name="connsiteY2" fmla="*/ 0 h 1584960"/>
              <a:gd name="connsiteX3" fmla="*/ 10826496 w 10826496"/>
              <a:gd name="connsiteY3" fmla="*/ 264165 h 1584960"/>
              <a:gd name="connsiteX4" fmla="*/ 10826496 w 10826496"/>
              <a:gd name="connsiteY4" fmla="*/ 1320794 h 1584960"/>
              <a:gd name="connsiteX5" fmla="*/ 10532701 w 10826496"/>
              <a:gd name="connsiteY5" fmla="*/ 1584960 h 1584960"/>
              <a:gd name="connsiteX6" fmla="*/ 293794 w 10826496"/>
              <a:gd name="connsiteY6" fmla="*/ 1584960 h 1584960"/>
              <a:gd name="connsiteX7" fmla="*/ 0 w 10826496"/>
              <a:gd name="connsiteY7" fmla="*/ 1320794 h 1584960"/>
              <a:gd name="connsiteX8" fmla="*/ 0 w 10826496"/>
              <a:gd name="connsiteY8" fmla="*/ 264165 h 1584960"/>
              <a:gd name="connsiteX0" fmla="*/ 0 w 10826496"/>
              <a:gd name="connsiteY0" fmla="*/ 264165 h 1584960"/>
              <a:gd name="connsiteX1" fmla="*/ 293794 w 10826496"/>
              <a:gd name="connsiteY1" fmla="*/ 0 h 1584960"/>
              <a:gd name="connsiteX2" fmla="*/ 10532701 w 10826496"/>
              <a:gd name="connsiteY2" fmla="*/ 0 h 1584960"/>
              <a:gd name="connsiteX3" fmla="*/ 10826496 w 10826496"/>
              <a:gd name="connsiteY3" fmla="*/ 264165 h 1584960"/>
              <a:gd name="connsiteX4" fmla="*/ 10826496 w 10826496"/>
              <a:gd name="connsiteY4" fmla="*/ 1320794 h 1584960"/>
              <a:gd name="connsiteX5" fmla="*/ 10532701 w 10826496"/>
              <a:gd name="connsiteY5" fmla="*/ 1584960 h 1584960"/>
              <a:gd name="connsiteX6" fmla="*/ 293794 w 10826496"/>
              <a:gd name="connsiteY6" fmla="*/ 1584960 h 1584960"/>
              <a:gd name="connsiteX7" fmla="*/ 0 w 10826496"/>
              <a:gd name="connsiteY7" fmla="*/ 1320794 h 1584960"/>
              <a:gd name="connsiteX8" fmla="*/ 0 w 10826496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6496" h="1584960" fill="none" extrusionOk="0">
                <a:moveTo>
                  <a:pt x="0" y="264165"/>
                </a:moveTo>
                <a:cubicBezTo>
                  <a:pt x="-42343" y="119044"/>
                  <a:pt x="154989" y="-25644"/>
                  <a:pt x="293794" y="0"/>
                </a:cubicBezTo>
                <a:cubicBezTo>
                  <a:pt x="4720804" y="360539"/>
                  <a:pt x="9105354" y="-172657"/>
                  <a:pt x="10532701" y="0"/>
                </a:cubicBezTo>
                <a:cubicBezTo>
                  <a:pt x="10659662" y="33323"/>
                  <a:pt x="10803102" y="84744"/>
                  <a:pt x="10826496" y="264165"/>
                </a:cubicBezTo>
                <a:cubicBezTo>
                  <a:pt x="10874323" y="599550"/>
                  <a:pt x="10744973" y="833517"/>
                  <a:pt x="10826496" y="1320794"/>
                </a:cubicBezTo>
                <a:cubicBezTo>
                  <a:pt x="10839616" y="1439397"/>
                  <a:pt x="10723808" y="1635044"/>
                  <a:pt x="10532701" y="1584960"/>
                </a:cubicBezTo>
                <a:cubicBezTo>
                  <a:pt x="9837019" y="1602284"/>
                  <a:pt x="2547186" y="2218615"/>
                  <a:pt x="293794" y="1584960"/>
                </a:cubicBezTo>
                <a:cubicBezTo>
                  <a:pt x="118633" y="1533750"/>
                  <a:pt x="35483" y="1490229"/>
                  <a:pt x="0" y="1320794"/>
                </a:cubicBezTo>
                <a:cubicBezTo>
                  <a:pt x="-49167" y="975599"/>
                  <a:pt x="82512" y="370301"/>
                  <a:pt x="0" y="264165"/>
                </a:cubicBezTo>
                <a:close/>
              </a:path>
              <a:path w="10826496" h="1584960" stroke="0" extrusionOk="0">
                <a:moveTo>
                  <a:pt x="0" y="264165"/>
                </a:moveTo>
                <a:cubicBezTo>
                  <a:pt x="-1496" y="93156"/>
                  <a:pt x="110483" y="36353"/>
                  <a:pt x="293794" y="0"/>
                </a:cubicBezTo>
                <a:cubicBezTo>
                  <a:pt x="3726052" y="-253315"/>
                  <a:pt x="6468968" y="131256"/>
                  <a:pt x="10532701" y="0"/>
                </a:cubicBezTo>
                <a:cubicBezTo>
                  <a:pt x="10651151" y="30948"/>
                  <a:pt x="10846311" y="123647"/>
                  <a:pt x="10826496" y="264165"/>
                </a:cubicBezTo>
                <a:cubicBezTo>
                  <a:pt x="10759191" y="537754"/>
                  <a:pt x="10791686" y="1177006"/>
                  <a:pt x="10826496" y="1320794"/>
                </a:cubicBezTo>
                <a:cubicBezTo>
                  <a:pt x="10798535" y="1459807"/>
                  <a:pt x="10671093" y="1613291"/>
                  <a:pt x="10532701" y="1584960"/>
                </a:cubicBezTo>
                <a:cubicBezTo>
                  <a:pt x="8599106" y="1744924"/>
                  <a:pt x="2411398" y="1257605"/>
                  <a:pt x="293794" y="1584960"/>
                </a:cubicBezTo>
                <a:cubicBezTo>
                  <a:pt x="149015" y="1631471"/>
                  <a:pt x="12850" y="1509752"/>
                  <a:pt x="0" y="1320794"/>
                </a:cubicBezTo>
                <a:cubicBezTo>
                  <a:pt x="58428" y="913751"/>
                  <a:pt x="63318" y="725046"/>
                  <a:pt x="0" y="264165"/>
                </a:cubicBezTo>
                <a:close/>
              </a:path>
              <a:path w="10826496" h="1584960" fill="none" stroke="0" extrusionOk="0">
                <a:moveTo>
                  <a:pt x="0" y="264165"/>
                </a:moveTo>
                <a:cubicBezTo>
                  <a:pt x="-41177" y="163764"/>
                  <a:pt x="122965" y="-26087"/>
                  <a:pt x="293794" y="0"/>
                </a:cubicBezTo>
                <a:cubicBezTo>
                  <a:pt x="4586630" y="195837"/>
                  <a:pt x="9035400" y="69300"/>
                  <a:pt x="10532701" y="0"/>
                </a:cubicBezTo>
                <a:cubicBezTo>
                  <a:pt x="10680038" y="19957"/>
                  <a:pt x="10811988" y="107796"/>
                  <a:pt x="10826496" y="264165"/>
                </a:cubicBezTo>
                <a:cubicBezTo>
                  <a:pt x="10810081" y="573744"/>
                  <a:pt x="10801215" y="875918"/>
                  <a:pt x="10826496" y="1320794"/>
                </a:cubicBezTo>
                <a:cubicBezTo>
                  <a:pt x="10838324" y="1406879"/>
                  <a:pt x="10712743" y="1637248"/>
                  <a:pt x="10532701" y="1584960"/>
                </a:cubicBezTo>
                <a:cubicBezTo>
                  <a:pt x="8997594" y="1737249"/>
                  <a:pt x="2183324" y="895099"/>
                  <a:pt x="293794" y="1584960"/>
                </a:cubicBezTo>
                <a:cubicBezTo>
                  <a:pt x="102627" y="1565096"/>
                  <a:pt x="10471" y="1492253"/>
                  <a:pt x="0" y="1320794"/>
                </a:cubicBezTo>
                <a:cubicBezTo>
                  <a:pt x="-44642" y="983889"/>
                  <a:pt x="96891" y="429798"/>
                  <a:pt x="0" y="264165"/>
                </a:cubicBezTo>
                <a:close/>
              </a:path>
              <a:path w="10826496" h="1584960" fill="none" stroke="0" extrusionOk="0">
                <a:moveTo>
                  <a:pt x="0" y="264165"/>
                </a:moveTo>
                <a:cubicBezTo>
                  <a:pt x="-49607" y="134524"/>
                  <a:pt x="158951" y="-44213"/>
                  <a:pt x="293794" y="0"/>
                </a:cubicBezTo>
                <a:cubicBezTo>
                  <a:pt x="4878028" y="370752"/>
                  <a:pt x="9121109" y="-196016"/>
                  <a:pt x="10532701" y="0"/>
                </a:cubicBezTo>
                <a:cubicBezTo>
                  <a:pt x="10639856" y="25128"/>
                  <a:pt x="10787690" y="91588"/>
                  <a:pt x="10826496" y="264165"/>
                </a:cubicBezTo>
                <a:cubicBezTo>
                  <a:pt x="10840007" y="587384"/>
                  <a:pt x="10778197" y="825155"/>
                  <a:pt x="10826496" y="1320794"/>
                </a:cubicBezTo>
                <a:cubicBezTo>
                  <a:pt x="10837443" y="1439501"/>
                  <a:pt x="10720227" y="1638645"/>
                  <a:pt x="10532701" y="1584960"/>
                </a:cubicBezTo>
                <a:cubicBezTo>
                  <a:pt x="9426275" y="1565918"/>
                  <a:pt x="2336790" y="1686332"/>
                  <a:pt x="293794" y="1584960"/>
                </a:cubicBezTo>
                <a:cubicBezTo>
                  <a:pt x="120015" y="1555708"/>
                  <a:pt x="36730" y="1496905"/>
                  <a:pt x="0" y="1320794"/>
                </a:cubicBezTo>
                <a:cubicBezTo>
                  <a:pt x="-51454" y="989718"/>
                  <a:pt x="81069" y="386480"/>
                  <a:pt x="0" y="264165"/>
                </a:cubicBezTo>
                <a:close/>
              </a:path>
            </a:pathLst>
          </a:custGeom>
          <a:solidFill>
            <a:srgbClr val="E7FFE7">
              <a:alpha val="86000"/>
            </a:srgb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826496"/>
                      <a:gd name="connsiteY0" fmla="*/ 264165 h 1584960"/>
                      <a:gd name="connsiteX1" fmla="*/ 293794 w 10826496"/>
                      <a:gd name="connsiteY1" fmla="*/ 0 h 1584960"/>
                      <a:gd name="connsiteX2" fmla="*/ 10532701 w 10826496"/>
                      <a:gd name="connsiteY2" fmla="*/ 0 h 1584960"/>
                      <a:gd name="connsiteX3" fmla="*/ 10826496 w 10826496"/>
                      <a:gd name="connsiteY3" fmla="*/ 264165 h 1584960"/>
                      <a:gd name="connsiteX4" fmla="*/ 10826496 w 10826496"/>
                      <a:gd name="connsiteY4" fmla="*/ 1320794 h 1584960"/>
                      <a:gd name="connsiteX5" fmla="*/ 10532701 w 10826496"/>
                      <a:gd name="connsiteY5" fmla="*/ 1584960 h 1584960"/>
                      <a:gd name="connsiteX6" fmla="*/ 293794 w 10826496"/>
                      <a:gd name="connsiteY6" fmla="*/ 1584960 h 1584960"/>
                      <a:gd name="connsiteX7" fmla="*/ 0 w 10826496"/>
                      <a:gd name="connsiteY7" fmla="*/ 1320794 h 1584960"/>
                      <a:gd name="connsiteX8" fmla="*/ 0 w 10826496"/>
                      <a:gd name="connsiteY8" fmla="*/ 264165 h 1584960"/>
                      <a:gd name="connsiteX0" fmla="*/ 0 w 10826496"/>
                      <a:gd name="connsiteY0" fmla="*/ 264165 h 1584960"/>
                      <a:gd name="connsiteX1" fmla="*/ 293794 w 10826496"/>
                      <a:gd name="connsiteY1" fmla="*/ 0 h 1584960"/>
                      <a:gd name="connsiteX2" fmla="*/ 10532701 w 10826496"/>
                      <a:gd name="connsiteY2" fmla="*/ 0 h 1584960"/>
                      <a:gd name="connsiteX3" fmla="*/ 10826496 w 10826496"/>
                      <a:gd name="connsiteY3" fmla="*/ 264165 h 1584960"/>
                      <a:gd name="connsiteX4" fmla="*/ 10826496 w 10826496"/>
                      <a:gd name="connsiteY4" fmla="*/ 1320794 h 1584960"/>
                      <a:gd name="connsiteX5" fmla="*/ 10532701 w 10826496"/>
                      <a:gd name="connsiteY5" fmla="*/ 1584960 h 1584960"/>
                      <a:gd name="connsiteX6" fmla="*/ 293794 w 10826496"/>
                      <a:gd name="connsiteY6" fmla="*/ 1584960 h 1584960"/>
                      <a:gd name="connsiteX7" fmla="*/ 0 w 10826496"/>
                      <a:gd name="connsiteY7" fmla="*/ 1320794 h 1584960"/>
                      <a:gd name="connsiteX8" fmla="*/ 0 w 10826496"/>
                      <a:gd name="connsiteY8" fmla="*/ 264165 h 1584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826496" h="1584960" fill="none" extrusionOk="0">
                        <a:moveTo>
                          <a:pt x="0" y="264165"/>
                        </a:moveTo>
                        <a:cubicBezTo>
                          <a:pt x="-32359" y="118852"/>
                          <a:pt x="151444" y="-21506"/>
                          <a:pt x="293794" y="0"/>
                        </a:cubicBezTo>
                        <a:cubicBezTo>
                          <a:pt x="4709406" y="132092"/>
                          <a:pt x="9033968" y="-117089"/>
                          <a:pt x="10532701" y="0"/>
                        </a:cubicBezTo>
                        <a:cubicBezTo>
                          <a:pt x="10666268" y="26814"/>
                          <a:pt x="10816383" y="104459"/>
                          <a:pt x="10826496" y="264165"/>
                        </a:cubicBezTo>
                        <a:cubicBezTo>
                          <a:pt x="10862243" y="588928"/>
                          <a:pt x="10772103" y="813556"/>
                          <a:pt x="10826496" y="1320794"/>
                        </a:cubicBezTo>
                        <a:cubicBezTo>
                          <a:pt x="10838199" y="1442455"/>
                          <a:pt x="10708467" y="1607825"/>
                          <a:pt x="10532701" y="1584960"/>
                        </a:cubicBezTo>
                        <a:cubicBezTo>
                          <a:pt x="9501457" y="1542415"/>
                          <a:pt x="2531199" y="1811937"/>
                          <a:pt x="293794" y="1584960"/>
                        </a:cubicBezTo>
                        <a:cubicBezTo>
                          <a:pt x="124514" y="1558219"/>
                          <a:pt x="21948" y="1481051"/>
                          <a:pt x="0" y="1320794"/>
                        </a:cubicBezTo>
                        <a:cubicBezTo>
                          <a:pt x="-52049" y="997538"/>
                          <a:pt x="79092" y="386270"/>
                          <a:pt x="0" y="264165"/>
                        </a:cubicBezTo>
                        <a:close/>
                      </a:path>
                      <a:path w="10826496" h="1584960" stroke="0" extrusionOk="0">
                        <a:moveTo>
                          <a:pt x="0" y="264165"/>
                        </a:moveTo>
                        <a:cubicBezTo>
                          <a:pt x="-12837" y="117238"/>
                          <a:pt x="122760" y="13584"/>
                          <a:pt x="293794" y="0"/>
                        </a:cubicBezTo>
                        <a:cubicBezTo>
                          <a:pt x="3565958" y="32345"/>
                          <a:pt x="6129452" y="-141651"/>
                          <a:pt x="10532701" y="0"/>
                        </a:cubicBezTo>
                        <a:cubicBezTo>
                          <a:pt x="10656999" y="17615"/>
                          <a:pt x="10839717" y="121602"/>
                          <a:pt x="10826496" y="264165"/>
                        </a:cubicBezTo>
                        <a:cubicBezTo>
                          <a:pt x="10752992" y="523980"/>
                          <a:pt x="10789362" y="1182599"/>
                          <a:pt x="10826496" y="1320794"/>
                        </a:cubicBezTo>
                        <a:cubicBezTo>
                          <a:pt x="10806918" y="1454933"/>
                          <a:pt x="10689934" y="1612540"/>
                          <a:pt x="10532701" y="1584960"/>
                        </a:cubicBezTo>
                        <a:cubicBezTo>
                          <a:pt x="8813637" y="1730955"/>
                          <a:pt x="2563614" y="1587284"/>
                          <a:pt x="293794" y="1584960"/>
                        </a:cubicBezTo>
                        <a:cubicBezTo>
                          <a:pt x="134697" y="1605060"/>
                          <a:pt x="9434" y="1492683"/>
                          <a:pt x="0" y="1320794"/>
                        </a:cubicBezTo>
                        <a:cubicBezTo>
                          <a:pt x="61195" y="910620"/>
                          <a:pt x="71776" y="744926"/>
                          <a:pt x="0" y="264165"/>
                        </a:cubicBezTo>
                        <a:close/>
                      </a:path>
                      <a:path w="10826496" h="1584960" fill="none" stroke="0" extrusionOk="0">
                        <a:moveTo>
                          <a:pt x="0" y="264165"/>
                        </a:moveTo>
                        <a:cubicBezTo>
                          <a:pt x="-42997" y="138031"/>
                          <a:pt x="149404" y="-24986"/>
                          <a:pt x="293794" y="0"/>
                        </a:cubicBezTo>
                        <a:cubicBezTo>
                          <a:pt x="4804636" y="235485"/>
                          <a:pt x="8977503" y="-75490"/>
                          <a:pt x="10532701" y="0"/>
                        </a:cubicBezTo>
                        <a:cubicBezTo>
                          <a:pt x="10675689" y="12668"/>
                          <a:pt x="10811321" y="104352"/>
                          <a:pt x="10826496" y="264165"/>
                        </a:cubicBezTo>
                        <a:cubicBezTo>
                          <a:pt x="10815484" y="576284"/>
                          <a:pt x="10797300" y="845413"/>
                          <a:pt x="10826496" y="1320794"/>
                        </a:cubicBezTo>
                        <a:cubicBezTo>
                          <a:pt x="10825267" y="1434586"/>
                          <a:pt x="10713003" y="1625930"/>
                          <a:pt x="10532701" y="1584960"/>
                        </a:cubicBezTo>
                        <a:cubicBezTo>
                          <a:pt x="8922001" y="1516246"/>
                          <a:pt x="2238470" y="1268611"/>
                          <a:pt x="293794" y="1584960"/>
                        </a:cubicBezTo>
                        <a:cubicBezTo>
                          <a:pt x="116971" y="1558064"/>
                          <a:pt x="21104" y="1485802"/>
                          <a:pt x="0" y="1320794"/>
                        </a:cubicBezTo>
                        <a:cubicBezTo>
                          <a:pt x="-52116" y="988363"/>
                          <a:pt x="92694" y="409092"/>
                          <a:pt x="0" y="2641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Tính chu vi hình tam giác/ tứ giác, ta tính: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3E786F6A-8668-7E2D-3FF8-1F453C6213CB}"/>
              </a:ext>
            </a:extLst>
          </p:cNvPr>
          <p:cNvSpPr/>
          <p:nvPr/>
        </p:nvSpPr>
        <p:spPr>
          <a:xfrm>
            <a:off x="1974639" y="4133404"/>
            <a:ext cx="8778704" cy="101462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B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Tích độ dài các cạnh của hình đó.</a:t>
            </a:r>
            <a:endParaRPr lang="en-US" sz="4400" b="1" dirty="0">
              <a:solidFill>
                <a:srgbClr val="FFC000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01A671EC-BC45-A3A9-C8D0-01AED37E165C}"/>
              </a:ext>
            </a:extLst>
          </p:cNvPr>
          <p:cNvSpPr/>
          <p:nvPr/>
        </p:nvSpPr>
        <p:spPr>
          <a:xfrm>
            <a:off x="1974638" y="2617220"/>
            <a:ext cx="8778706" cy="11386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Hiệu độ dài các cạnh của hình đó.</a:t>
            </a:r>
            <a:endParaRPr lang="en-US" sz="4400" b="1" dirty="0">
              <a:solidFill>
                <a:srgbClr val="FFC000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816972B-3C3D-C605-A6A5-5B4F98004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631EEA-DBFE-5B1D-B391-F7500631F6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9997A8-F3E4-0131-BDFA-C8ED95C7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C9DFDF1B-F85C-AC4C-A7FB-A634D3C51AC5}"/>
              </a:ext>
            </a:extLst>
          </p:cNvPr>
          <p:cNvSpPr/>
          <p:nvPr/>
        </p:nvSpPr>
        <p:spPr>
          <a:xfrm>
            <a:off x="1974638" y="5557879"/>
            <a:ext cx="8778706" cy="101462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400" b="1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Tổng độ dài các cạnh của hình đó.</a:t>
            </a:r>
            <a:endParaRPr lang="en-US" sz="4400" b="1" dirty="0">
              <a:solidFill>
                <a:srgbClr val="FFC000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D82288A0-2D3D-8553-602B-6A816DC15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29" y="5487813"/>
            <a:ext cx="1200540" cy="108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13" grpId="0" animBg="1"/>
          <p:bldP spid="1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2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13" grpId="0" animBg="1"/>
          <p:bldP spid="13" grpId="2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2621AD-5DF6-0643-B958-C6A9304E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167D7-F7CD-816B-844B-E4411A68B5B8}"/>
              </a:ext>
            </a:extLst>
          </p:cNvPr>
          <p:cNvGrpSpPr/>
          <p:nvPr/>
        </p:nvGrpSpPr>
        <p:grpSpPr>
          <a:xfrm>
            <a:off x="4683760" y="457200"/>
            <a:ext cx="2512060" cy="1437640"/>
            <a:chOff x="4846320" y="640080"/>
            <a:chExt cx="2217420" cy="120396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F22C313B-44C8-C35F-DEC5-759B278586AC}"/>
                </a:ext>
              </a:extLst>
            </p:cNvPr>
            <p:cNvSpPr/>
            <p:nvPr/>
          </p:nvSpPr>
          <p:spPr>
            <a:xfrm>
              <a:off x="4846320" y="640080"/>
              <a:ext cx="2217420" cy="1203960"/>
            </a:xfrm>
            <a:prstGeom prst="wedgeEllipseCallout">
              <a:avLst>
                <a:gd name="adj1" fmla="val -6677"/>
                <a:gd name="adj2" fmla="val 63913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C4CE22-9FE5-D142-89F5-D336E6980CF1}"/>
                </a:ext>
              </a:extLst>
            </p:cNvPr>
            <p:cNvSpPr txBox="1"/>
            <p:nvPr/>
          </p:nvSpPr>
          <p:spPr>
            <a:xfrm>
              <a:off x="5094595" y="790999"/>
              <a:ext cx="1720868" cy="902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Thơm quá đi thôi!</a:t>
              </a:r>
              <a:endParaRPr lang="vi-VN" sz="320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DF6C4B2-5827-9DD0-A905-2D53B9809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51"/>
          <a:stretch/>
        </p:blipFill>
        <p:spPr>
          <a:xfrm>
            <a:off x="583895" y="457200"/>
            <a:ext cx="10851018" cy="60579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0C8726-1D8A-9104-E81B-653F223A053E}"/>
              </a:ext>
            </a:extLst>
          </p:cNvPr>
          <p:cNvSpPr txBox="1"/>
          <p:nvPr/>
        </p:nvSpPr>
        <p:spPr>
          <a:xfrm>
            <a:off x="3584311" y="1206014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96FE97-5E4F-E984-3A92-76BF783F1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2285014" y="2301748"/>
            <a:ext cx="919996" cy="919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5AD635-D760-441E-7AC0-30EF6657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2285014" y="328276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9B67B6-2D4B-AA52-D357-9AF8DD8D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2285014" y="4263772"/>
            <a:ext cx="919996" cy="919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BE839B-BF09-0C61-81CB-4E8882DE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2285014" y="5244784"/>
            <a:ext cx="919996" cy="919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4E3100-C6E6-A6E1-61E6-1782C632F6BD}"/>
              </a:ext>
            </a:extLst>
          </p:cNvPr>
          <p:cNvSpPr txBox="1"/>
          <p:nvPr/>
        </p:nvSpPr>
        <p:spPr>
          <a:xfrm>
            <a:off x="3292364" y="2350800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AF6600-AC38-429D-7028-D7DBF774C84B}"/>
              </a:ext>
            </a:extLst>
          </p:cNvPr>
          <p:cNvSpPr txBox="1"/>
          <p:nvPr/>
        </p:nvSpPr>
        <p:spPr>
          <a:xfrm>
            <a:off x="3292364" y="3331812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C563AA-D390-ED54-8362-BC8FFAAF3FD0}"/>
              </a:ext>
            </a:extLst>
          </p:cNvPr>
          <p:cNvSpPr txBox="1"/>
          <p:nvPr/>
        </p:nvSpPr>
        <p:spPr>
          <a:xfrm>
            <a:off x="3292364" y="4312824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D4FA17-0D78-BC7C-6C8D-CD89F17CE18F}"/>
              </a:ext>
            </a:extLst>
          </p:cNvPr>
          <p:cNvSpPr txBox="1"/>
          <p:nvPr/>
        </p:nvSpPr>
        <p:spPr>
          <a:xfrm>
            <a:off x="3292364" y="5293836"/>
            <a:ext cx="464919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24705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uiExpand="1" build="p"/>
      <p:bldP spid="22" grpId="0" uiExpand="1" build="p"/>
      <p:bldP spid="23" grpId="0" uiExpand="1" build="p"/>
      <p:bldP spid="2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2621AD-5DF6-0643-B958-C6A9304E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167D7-F7CD-816B-844B-E4411A68B5B8}"/>
              </a:ext>
            </a:extLst>
          </p:cNvPr>
          <p:cNvGrpSpPr/>
          <p:nvPr/>
        </p:nvGrpSpPr>
        <p:grpSpPr>
          <a:xfrm>
            <a:off x="4683760" y="457200"/>
            <a:ext cx="2512060" cy="1437640"/>
            <a:chOff x="4846320" y="640080"/>
            <a:chExt cx="2217420" cy="120396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F22C313B-44C8-C35F-DEC5-759B278586AC}"/>
                </a:ext>
              </a:extLst>
            </p:cNvPr>
            <p:cNvSpPr/>
            <p:nvPr/>
          </p:nvSpPr>
          <p:spPr>
            <a:xfrm>
              <a:off x="4846320" y="640080"/>
              <a:ext cx="2217420" cy="1203960"/>
            </a:xfrm>
            <a:prstGeom prst="wedgeEllipseCallout">
              <a:avLst>
                <a:gd name="adj1" fmla="val -6677"/>
                <a:gd name="adj2" fmla="val 63913"/>
              </a:avLst>
            </a:prstGeom>
            <a:solidFill>
              <a:srgbClr val="E7FFE7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C4CE22-9FE5-D142-89F5-D336E6980CF1}"/>
                </a:ext>
              </a:extLst>
            </p:cNvPr>
            <p:cNvSpPr txBox="1"/>
            <p:nvPr/>
          </p:nvSpPr>
          <p:spPr>
            <a:xfrm>
              <a:off x="5094595" y="790999"/>
              <a:ext cx="1720868" cy="902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Thơm quá đi thôi!</a:t>
              </a:r>
              <a:endParaRPr lang="vi-VN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74E8B7-D7AD-6407-26D4-591F33229F66}"/>
              </a:ext>
            </a:extLst>
          </p:cNvPr>
          <p:cNvGrpSpPr/>
          <p:nvPr/>
        </p:nvGrpSpPr>
        <p:grpSpPr>
          <a:xfrm>
            <a:off x="467971" y="4029079"/>
            <a:ext cx="5400698" cy="2371721"/>
            <a:chOff x="4133327" y="8204395"/>
            <a:chExt cx="7210038" cy="23717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095DC3-D4E6-FAFA-1AF3-47E0E598D0E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8469DC-7A0C-A0AA-2756-DD2AD838CFDF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7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9" y="96143"/>
            <a:ext cx="6350001" cy="571160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857242-6AE1-8E30-5F65-D9859D0C485B}"/>
              </a:ext>
            </a:extLst>
          </p:cNvPr>
          <p:cNvGrpSpPr/>
          <p:nvPr/>
        </p:nvGrpSpPr>
        <p:grpSpPr>
          <a:xfrm>
            <a:off x="3799840" y="3170271"/>
            <a:ext cx="5781039" cy="2215991"/>
            <a:chOff x="2458720" y="4103141"/>
            <a:chExt cx="5781039" cy="22159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E42D07-B60D-70F5-EBA2-56BDD9EF726E}"/>
                </a:ext>
              </a:extLst>
            </p:cNvPr>
            <p:cNvSpPr txBox="1"/>
            <p:nvPr/>
          </p:nvSpPr>
          <p:spPr>
            <a:xfrm>
              <a:off x="2458720" y="4103141"/>
              <a:ext cx="578103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ln w="215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ĐỐ BẠN?</a:t>
              </a:r>
              <a:endParaRPr lang="vi-VN" sz="13800">
                <a:ln w="215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12CB01-95AD-C27E-1D56-0779F61D3A81}"/>
                </a:ext>
              </a:extLst>
            </p:cNvPr>
            <p:cNvSpPr txBox="1"/>
            <p:nvPr/>
          </p:nvSpPr>
          <p:spPr>
            <a:xfrm>
              <a:off x="2458720" y="4103141"/>
              <a:ext cx="578103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Đ</a:t>
              </a:r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Ố</a:t>
              </a:r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FF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B</a:t>
              </a:r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Ạ</a:t>
              </a:r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FF993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13800">
                  <a:ln w="38100">
                    <a:solidFill>
                      <a:srgbClr val="002060"/>
                    </a:solidFill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</a:rPr>
                <a:t>?</a:t>
              </a:r>
              <a:endParaRPr lang="vi-VN" sz="13800">
                <a:ln w="38100">
                  <a:solidFill>
                    <a:srgbClr val="002060"/>
                  </a:solidFill>
                </a:ln>
                <a:solidFill>
                  <a:srgbClr val="00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8751E5-6EB4-1529-AC46-86FFA5E67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921" y="2157679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9371" y="2089189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83214" y="2089189"/>
            <a:ext cx="3683366" cy="41148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1F9F969-40BC-ACC9-6E5D-49D9D621B58E}"/>
              </a:ext>
            </a:extLst>
          </p:cNvPr>
          <p:cNvSpPr/>
          <p:nvPr/>
        </p:nvSpPr>
        <p:spPr>
          <a:xfrm>
            <a:off x="8043310" y="866998"/>
            <a:ext cx="2499360" cy="1251495"/>
          </a:xfrm>
          <a:prstGeom prst="wedgeRoundRectCallout">
            <a:avLst>
              <a:gd name="adj1" fmla="val 26292"/>
              <a:gd name="adj2" fmla="val 67661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gì? Đố gì?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2C7C74D-A86F-E40E-6DFE-F51F06526482}"/>
              </a:ext>
            </a:extLst>
          </p:cNvPr>
          <p:cNvSpPr/>
          <p:nvPr/>
        </p:nvSpPr>
        <p:spPr>
          <a:xfrm>
            <a:off x="932167" y="1360264"/>
            <a:ext cx="3192793" cy="1008831"/>
          </a:xfrm>
          <a:prstGeom prst="wedgeRoundRectCallout">
            <a:avLst>
              <a:gd name="adj1" fmla="val -9407"/>
              <a:gd name="adj2" fmla="val 63571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bạn? Đố bạn?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159BDF-32FC-C45C-5068-B98F454A1BC9}"/>
              </a:ext>
            </a:extLst>
          </p:cNvPr>
          <p:cNvSpPr/>
          <p:nvPr/>
        </p:nvSpPr>
        <p:spPr>
          <a:xfrm>
            <a:off x="570559" y="743180"/>
            <a:ext cx="4928469" cy="1499129"/>
          </a:xfrm>
          <a:prstGeom prst="wedgeRoundRectCallout">
            <a:avLst>
              <a:gd name="adj1" fmla="val -9407"/>
              <a:gd name="adj2" fmla="val 63571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Làm thế nào để tính chu vi hình tam giác, tứ giác?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6EDDD22-D78A-182C-6017-92CFC4C50FB3}"/>
              </a:ext>
            </a:extLst>
          </p:cNvPr>
          <p:cNvSpPr/>
          <p:nvPr/>
        </p:nvSpPr>
        <p:spPr>
          <a:xfrm>
            <a:off x="6906177" y="866998"/>
            <a:ext cx="3904063" cy="1251495"/>
          </a:xfrm>
          <a:prstGeom prst="wedgeRoundRectCallout">
            <a:avLst>
              <a:gd name="adj1" fmla="val 26292"/>
              <a:gd name="adj2" fmla="val 67661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Ta tính tổng độ dài các cạnh của hình đó.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9371" y="2089189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83214" y="2089189"/>
            <a:ext cx="3683366" cy="41148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1F9F969-40BC-ACC9-6E5D-49D9D621B58E}"/>
              </a:ext>
            </a:extLst>
          </p:cNvPr>
          <p:cNvSpPr/>
          <p:nvPr/>
        </p:nvSpPr>
        <p:spPr>
          <a:xfrm>
            <a:off x="8043310" y="866998"/>
            <a:ext cx="2499360" cy="1251495"/>
          </a:xfrm>
          <a:prstGeom prst="wedgeRoundRectCallout">
            <a:avLst>
              <a:gd name="adj1" fmla="val 26292"/>
              <a:gd name="adj2" fmla="val 67661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gì? Đố gì?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2C7C74D-A86F-E40E-6DFE-F51F06526482}"/>
              </a:ext>
            </a:extLst>
          </p:cNvPr>
          <p:cNvSpPr/>
          <p:nvPr/>
        </p:nvSpPr>
        <p:spPr>
          <a:xfrm>
            <a:off x="932167" y="1360264"/>
            <a:ext cx="3192793" cy="1008831"/>
          </a:xfrm>
          <a:prstGeom prst="wedgeRoundRectCallout">
            <a:avLst>
              <a:gd name="adj1" fmla="val -9407"/>
              <a:gd name="adj2" fmla="val 63571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bạn? Đố bạn?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159BDF-32FC-C45C-5068-B98F454A1BC9}"/>
              </a:ext>
            </a:extLst>
          </p:cNvPr>
          <p:cNvSpPr/>
          <p:nvPr/>
        </p:nvSpPr>
        <p:spPr>
          <a:xfrm>
            <a:off x="690011" y="866998"/>
            <a:ext cx="4239796" cy="1499129"/>
          </a:xfrm>
          <a:prstGeom prst="wedgeRoundRectCallout">
            <a:avLst>
              <a:gd name="adj1" fmla="val -9407"/>
              <a:gd name="adj2" fmla="val 63571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Làm thế nào để tính chu vi hình vuông?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6EDDD22-D78A-182C-6017-92CFC4C50FB3}"/>
              </a:ext>
            </a:extLst>
          </p:cNvPr>
          <p:cNvSpPr/>
          <p:nvPr/>
        </p:nvSpPr>
        <p:spPr>
          <a:xfrm>
            <a:off x="6763936" y="914027"/>
            <a:ext cx="4239795" cy="1251495"/>
          </a:xfrm>
          <a:prstGeom prst="wedgeRoundRectCallout">
            <a:avLst>
              <a:gd name="adj1" fmla="val 26292"/>
              <a:gd name="adj2" fmla="val 67661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Ta lấy độ dài một cạnh nhân với 4.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9371" y="2089189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83214" y="2089189"/>
            <a:ext cx="3683366" cy="41148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1F9F969-40BC-ACC9-6E5D-49D9D621B58E}"/>
              </a:ext>
            </a:extLst>
          </p:cNvPr>
          <p:cNvSpPr/>
          <p:nvPr/>
        </p:nvSpPr>
        <p:spPr>
          <a:xfrm>
            <a:off x="8043310" y="866998"/>
            <a:ext cx="2499360" cy="1251495"/>
          </a:xfrm>
          <a:prstGeom prst="wedgeRoundRectCallout">
            <a:avLst>
              <a:gd name="adj1" fmla="val 26292"/>
              <a:gd name="adj2" fmla="val 67661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gì? Đố gì?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2C7C74D-A86F-E40E-6DFE-F51F06526482}"/>
              </a:ext>
            </a:extLst>
          </p:cNvPr>
          <p:cNvSpPr/>
          <p:nvPr/>
        </p:nvSpPr>
        <p:spPr>
          <a:xfrm>
            <a:off x="932167" y="1360264"/>
            <a:ext cx="3192793" cy="1008831"/>
          </a:xfrm>
          <a:prstGeom prst="wedgeRoundRectCallout">
            <a:avLst>
              <a:gd name="adj1" fmla="val -9407"/>
              <a:gd name="adj2" fmla="val 63571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Đố bạn? Đố bạn?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159BDF-32FC-C45C-5068-B98F454A1BC9}"/>
              </a:ext>
            </a:extLst>
          </p:cNvPr>
          <p:cNvSpPr/>
          <p:nvPr/>
        </p:nvSpPr>
        <p:spPr>
          <a:xfrm>
            <a:off x="690011" y="866998"/>
            <a:ext cx="4239796" cy="1499129"/>
          </a:xfrm>
          <a:prstGeom prst="wedgeRoundRectCallout">
            <a:avLst>
              <a:gd name="adj1" fmla="val -9407"/>
              <a:gd name="adj2" fmla="val 63571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Làm thế nào để tính chu vi hình chữ nhật?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6EDDD22-D78A-182C-6017-92CFC4C50FB3}"/>
              </a:ext>
            </a:extLst>
          </p:cNvPr>
          <p:cNvSpPr/>
          <p:nvPr/>
        </p:nvSpPr>
        <p:spPr>
          <a:xfrm>
            <a:off x="5953760" y="524537"/>
            <a:ext cx="4945297" cy="1671453"/>
          </a:xfrm>
          <a:prstGeom prst="wedgeRoundRectCallout">
            <a:avLst>
              <a:gd name="adj1" fmla="val 26292"/>
              <a:gd name="adj2" fmla="val 67661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Ta lấy chiều dài cộng với chiều rộng (cùng đơn vị đo) rồi nhân với 2.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1649</Words>
  <Application>Microsoft Office PowerPoint</Application>
  <PresentationFormat>Widescreen</PresentationFormat>
  <Paragraphs>204</Paragraphs>
  <Slides>45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iCiel Crocante</vt:lpstr>
      <vt:lpstr>LNTH-Hoa Nho LNTH</vt:lpstr>
      <vt:lpstr>SVN-Hole Hearted</vt:lpstr>
      <vt:lpstr>SVN-Poky's</vt:lpstr>
      <vt:lpstr>Times New Roman</vt:lpstr>
      <vt:lpstr>UTM Cookies</vt:lpstr>
      <vt:lpstr>UTM Duepuntozero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UYEN</dc:creator>
  <cp:lastModifiedBy>ACER</cp:lastModifiedBy>
  <cp:revision>15</cp:revision>
  <dcterms:created xsi:type="dcterms:W3CDTF">2022-12-21T18:58:10Z</dcterms:created>
  <dcterms:modified xsi:type="dcterms:W3CDTF">2023-02-11T05:19:50Z</dcterms:modified>
</cp:coreProperties>
</file>